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4"/>
    <p:sldMasterId id="2147483723" r:id="rId5"/>
  </p:sldMasterIdLst>
  <p:notesMasterIdLst>
    <p:notesMasterId r:id="rId28"/>
  </p:notesMasterIdLst>
  <p:sldIdLst>
    <p:sldId id="256" r:id="rId6"/>
    <p:sldId id="266" r:id="rId7"/>
    <p:sldId id="2076136137" r:id="rId8"/>
    <p:sldId id="2147476985" r:id="rId9"/>
    <p:sldId id="263" r:id="rId10"/>
    <p:sldId id="291" r:id="rId11"/>
    <p:sldId id="2147470174" r:id="rId12"/>
    <p:sldId id="2147470173" r:id="rId13"/>
    <p:sldId id="2147470172" r:id="rId14"/>
    <p:sldId id="2134805578" r:id="rId15"/>
    <p:sldId id="2147470266" r:id="rId16"/>
    <p:sldId id="2147470265" r:id="rId17"/>
    <p:sldId id="2147470267" r:id="rId18"/>
    <p:sldId id="2134805587" r:id="rId19"/>
    <p:sldId id="2134805607" r:id="rId20"/>
    <p:sldId id="2147470268" r:id="rId21"/>
    <p:sldId id="2147479233" r:id="rId22"/>
    <p:sldId id="2147479230" r:id="rId23"/>
    <p:sldId id="2147479231" r:id="rId24"/>
    <p:sldId id="2147479232" r:id="rId25"/>
    <p:sldId id="2147476988" r:id="rId26"/>
    <p:sldId id="2147476979"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DE3B6AD-BB16-13D3-3918-9820065887E6}" name="Mahi Sundararajan" initials="MS" userId="S::msunda@microsoft.com::1319c946-a83f-4def-8c00-c7c406a5fa35"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74F850-7574-4E10-B9A3-EC545B4B02D1}" v="8" dt="2023-04-27T17:00:14.659"/>
    <p1510:client id="{B68147F9-A0CC-4AE5-B420-BC930ED431C5}" v="2" dt="2023-04-27T13:55:16.8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8" d="100"/>
          <a:sy n="158" d="100"/>
        </p:scale>
        <p:origin x="364" y="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viewProps" Target="viewProps.xml"/><Relationship Id="rId35" Type="http://schemas.microsoft.com/office/2018/10/relationships/authors" Target="authors.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ushik Bardhan" userId="92d4cab3-f792-4b42-9334-4dc6c98b8ade" providerId="ADAL" clId="{5E74F850-7574-4E10-B9A3-EC545B4B02D1}"/>
    <pc:docChg chg="delSld modSld">
      <pc:chgData name="Kaushik Bardhan" userId="92d4cab3-f792-4b42-9334-4dc6c98b8ade" providerId="ADAL" clId="{5E74F850-7574-4E10-B9A3-EC545B4B02D1}" dt="2023-04-27T17:00:14.659" v="9" actId="20577"/>
      <pc:docMkLst>
        <pc:docMk/>
      </pc:docMkLst>
      <pc:sldChg chg="del mod modShow">
        <pc:chgData name="Kaushik Bardhan" userId="92d4cab3-f792-4b42-9334-4dc6c98b8ade" providerId="ADAL" clId="{5E74F850-7574-4E10-B9A3-EC545B4B02D1}" dt="2023-04-27T16:57:13.563" v="1" actId="47"/>
        <pc:sldMkLst>
          <pc:docMk/>
          <pc:sldMk cId="3736684583" sldId="2147476977"/>
        </pc:sldMkLst>
      </pc:sldChg>
      <pc:sldChg chg="modSp">
        <pc:chgData name="Kaushik Bardhan" userId="92d4cab3-f792-4b42-9334-4dc6c98b8ade" providerId="ADAL" clId="{5E74F850-7574-4E10-B9A3-EC545B4B02D1}" dt="2023-04-27T17:00:14.659" v="9" actId="20577"/>
        <pc:sldMkLst>
          <pc:docMk/>
          <pc:sldMk cId="562231547" sldId="2147479232"/>
        </pc:sldMkLst>
        <pc:spChg chg="mod">
          <ac:chgData name="Kaushik Bardhan" userId="92d4cab3-f792-4b42-9334-4dc6c98b8ade" providerId="ADAL" clId="{5E74F850-7574-4E10-B9A3-EC545B4B02D1}" dt="2023-04-27T17:00:10.005" v="7" actId="20577"/>
          <ac:spMkLst>
            <pc:docMk/>
            <pc:sldMk cId="562231547" sldId="2147479232"/>
            <ac:spMk id="28" creationId="{1EA8E3D1-FCB1-3228-C593-37270C6BF0AE}"/>
          </ac:spMkLst>
        </pc:spChg>
        <pc:spChg chg="mod">
          <ac:chgData name="Kaushik Bardhan" userId="92d4cab3-f792-4b42-9334-4dc6c98b8ade" providerId="ADAL" clId="{5E74F850-7574-4E10-B9A3-EC545B4B02D1}" dt="2023-04-27T17:00:14.659" v="9" actId="20577"/>
          <ac:spMkLst>
            <pc:docMk/>
            <pc:sldMk cId="562231547" sldId="2147479232"/>
            <ac:spMk id="31" creationId="{BE5E6F9B-645E-E892-5F2B-786A55A2861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18E7A7-0BCC-4FD3-9DA9-FCCFE722BFE2}" type="datetimeFigureOut">
              <a:rPr lang="en-US" smtClean="0"/>
              <a:t>4/27/2023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9C665A-35CD-45F9-9D1E-C077314C721E}" type="slidenum">
              <a:rPr lang="en-US" smtClean="0"/>
              <a:t>‹#›</a:t>
            </a:fld>
            <a:endParaRPr lang="en-US"/>
          </a:p>
        </p:txBody>
      </p:sp>
    </p:spTree>
    <p:extLst>
      <p:ext uri="{BB962C8B-B14F-4D97-AF65-F5344CB8AC3E}">
        <p14:creationId xmlns:p14="http://schemas.microsoft.com/office/powerpoint/2010/main" val="3154510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[30s]</a:t>
            </a:r>
          </a:p>
          <a:p>
            <a:endParaRPr lang="en-US"/>
          </a:p>
          <a:p>
            <a:r>
              <a:rPr lang="en-US"/>
              <a:t>“Pause”</a:t>
            </a:r>
          </a:p>
          <a:p>
            <a:endParaRPr lang="en-US"/>
          </a:p>
          <a:p>
            <a:r>
              <a:rPr lang="en-US"/>
              <a:t>So, before we jump into the demos, let’s talk about “why” we might need this, and then, “what” we’re going to use it for, and “how” we’re going to do it.</a:t>
            </a:r>
          </a:p>
          <a:p>
            <a:endParaRPr lang="en-US"/>
          </a:p>
          <a:p>
            <a:r>
              <a:rPr lang="en-US"/>
              <a:t>Who can relate to this quote?</a:t>
            </a:r>
          </a:p>
          <a:p>
            <a:r>
              <a:rPr lang="en-US"/>
              <a:t>&lt;&lt;read the quote&gt;&gt;</a:t>
            </a:r>
          </a:p>
          <a:p>
            <a:endParaRPr lang="en-US"/>
          </a:p>
          <a:p>
            <a:r>
              <a:rPr lang="en-US"/>
              <a:t>There’s many challenges to deploying state-of-the-art deep learning models, from multiple domains, with real-world, messy data, at-scale</a:t>
            </a:r>
          </a:p>
        </p:txBody>
      </p:sp>
      <p:sp>
        <p:nvSpPr>
          <p:cNvPr id="4" name="Slide Number Placeholder 3"/>
          <p:cNvSpPr>
            <a:spLocks noGrp="1"/>
          </p:cNvSpPr>
          <p:nvPr>
            <p:ph type="sldNum" sz="quarter" idx="5"/>
          </p:nvPr>
        </p:nvSpPr>
        <p:spPr/>
        <p:txBody>
          <a:bodyPr/>
          <a:lstStyle/>
          <a:p>
            <a:fld id="{A9990911-818C-4CF0-BBD3-C8B76E283130}" type="slidenum">
              <a:rPr lang="en-US" smtClean="0"/>
              <a:t>3</a:t>
            </a:fld>
            <a:endParaRPr lang="en-US"/>
          </a:p>
        </p:txBody>
      </p:sp>
    </p:spTree>
    <p:extLst>
      <p:ext uri="{BB962C8B-B14F-4D97-AF65-F5344CB8AC3E}">
        <p14:creationId xmlns:p14="http://schemas.microsoft.com/office/powerpoint/2010/main" val="2460327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29946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GPT-3 is for text completion. A set of models that can understand and generate natural language.</a:t>
            </a:r>
          </a:p>
          <a:p>
            <a:r>
              <a:rPr lang="en-US"/>
              <a:t>Codex is a set of models that can understand and generate code, including translating natural language to code. It </a:t>
            </a:r>
            <a:r>
              <a:rPr lang="en-US" b="0" i="0">
                <a:solidFill>
                  <a:srgbClr val="353740"/>
                </a:solidFill>
                <a:effectLst/>
                <a:latin typeface="ColfaxAI"/>
              </a:rPr>
              <a:t>is a descendant of GPT-3 that’s been trained on both natural language and code</a:t>
            </a:r>
            <a:r>
              <a:rPr lang="en-US"/>
              <a:t>.</a:t>
            </a:r>
          </a:p>
          <a:p>
            <a:r>
              <a:rPr lang="en-US"/>
              <a:t>DALL•E is a set of models that can generate or manipulate images from natural language.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1888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r>
              <a:rPr lang="en-US"/>
              <a:t>Narrative/talk track:</a:t>
            </a:r>
          </a:p>
          <a:p>
            <a:pPr algn="l"/>
            <a:r>
              <a:rPr lang="en-US" b="0" i="0">
                <a:solidFill>
                  <a:srgbClr val="D1D5DB"/>
                </a:solidFill>
                <a:effectLst/>
                <a:latin typeface="Söhne"/>
              </a:rPr>
              <a:t>But based on our work with customers on </a:t>
            </a:r>
            <a:r>
              <a:rPr lang="en-US" b="0" i="0" err="1">
                <a:solidFill>
                  <a:srgbClr val="D1D5DB"/>
                </a:solidFill>
                <a:effectLst/>
                <a:latin typeface="Söhne"/>
              </a:rPr>
              <a:t>OpenAI</a:t>
            </a:r>
            <a:r>
              <a:rPr lang="en-US" b="0" i="0">
                <a:solidFill>
                  <a:srgbClr val="D1D5DB"/>
                </a:solidFill>
                <a:effectLst/>
                <a:latin typeface="Söhne"/>
              </a:rPr>
              <a:t>, we find 4 capabilities that seem to stand out: Content generation, Summarization, Code Generation and Semantic Search. </a:t>
            </a:r>
          </a:p>
          <a:p>
            <a:pPr algn="l"/>
            <a:r>
              <a:rPr lang="en-US" b="1" i="0">
                <a:solidFill>
                  <a:srgbClr val="D1D5DB"/>
                </a:solidFill>
                <a:effectLst/>
                <a:latin typeface="Söhne"/>
              </a:rPr>
              <a:t>Content generation</a:t>
            </a:r>
            <a:r>
              <a:rPr lang="en-US" b="0" i="0">
                <a:solidFill>
                  <a:srgbClr val="D1D5DB"/>
                </a:solidFill>
                <a:effectLst/>
                <a:latin typeface="Söhne"/>
              </a:rPr>
              <a:t> has sparked a lot of interest among those who want to be able to automate responses to customers, or generate personalized UI for their company’s website or with recruitment firms who want to be able to generate content for bringing in their ideals applicants. </a:t>
            </a:r>
          </a:p>
          <a:p>
            <a:pPr algn="l"/>
            <a:r>
              <a:rPr lang="en-US" b="0" i="0">
                <a:solidFill>
                  <a:srgbClr val="D1D5DB"/>
                </a:solidFill>
                <a:effectLst/>
                <a:latin typeface="Söhne"/>
              </a:rPr>
              <a:t>The second popular capability of </a:t>
            </a:r>
            <a:r>
              <a:rPr lang="en-US" b="0" i="0" err="1">
                <a:solidFill>
                  <a:srgbClr val="D1D5DB"/>
                </a:solidFill>
                <a:effectLst/>
                <a:latin typeface="Söhne"/>
              </a:rPr>
              <a:t>OpenAI</a:t>
            </a:r>
            <a:r>
              <a:rPr lang="en-US" b="0" i="0">
                <a:solidFill>
                  <a:srgbClr val="D1D5DB"/>
                </a:solidFill>
                <a:effectLst/>
                <a:latin typeface="Söhne"/>
              </a:rPr>
              <a:t> has been </a:t>
            </a:r>
            <a:r>
              <a:rPr lang="en-US" b="1" i="0">
                <a:solidFill>
                  <a:srgbClr val="D1D5DB"/>
                </a:solidFill>
                <a:effectLst/>
                <a:latin typeface="Söhne"/>
              </a:rPr>
              <a:t>summarization</a:t>
            </a:r>
            <a:r>
              <a:rPr lang="en-US" b="0" i="0">
                <a:solidFill>
                  <a:srgbClr val="D1D5DB"/>
                </a:solidFill>
                <a:effectLst/>
                <a:latin typeface="Söhne"/>
              </a:rPr>
              <a:t>. There’s so much goodness here for call center analytics scenarios where companies would want to summarize conversation logs, or to be able to </a:t>
            </a:r>
            <a:r>
              <a:rPr lang="en-US" b="0" i="0" err="1">
                <a:solidFill>
                  <a:srgbClr val="D1D5DB"/>
                </a:solidFill>
                <a:effectLst/>
                <a:latin typeface="Söhne"/>
              </a:rPr>
              <a:t>summarise</a:t>
            </a:r>
            <a:r>
              <a:rPr lang="en-US" b="0" i="0">
                <a:solidFill>
                  <a:srgbClr val="D1D5DB"/>
                </a:solidFill>
                <a:effectLst/>
                <a:latin typeface="Söhne"/>
              </a:rPr>
              <a:t> long and tedious reports or </a:t>
            </a:r>
            <a:r>
              <a:rPr lang="en-US" b="0" i="0" err="1">
                <a:solidFill>
                  <a:srgbClr val="D1D5DB"/>
                </a:solidFill>
                <a:effectLst/>
                <a:latin typeface="Söhne"/>
              </a:rPr>
              <a:t>tonnes</a:t>
            </a:r>
            <a:r>
              <a:rPr lang="en-US" b="0" i="0">
                <a:solidFill>
                  <a:srgbClr val="D1D5DB"/>
                </a:solidFill>
                <a:effectLst/>
                <a:latin typeface="Söhne"/>
              </a:rPr>
              <a:t> of analyst articles. Social media trend summarization is another use that is important for companies to know what their customers are heading towards and what their industry is trending towards.</a:t>
            </a:r>
          </a:p>
          <a:p>
            <a:pPr algn="l"/>
            <a:r>
              <a:rPr lang="en-US" b="1" i="0">
                <a:solidFill>
                  <a:srgbClr val="D1D5DB"/>
                </a:solidFill>
                <a:effectLst/>
                <a:latin typeface="Söhne"/>
              </a:rPr>
              <a:t>Code generation </a:t>
            </a:r>
            <a:r>
              <a:rPr lang="en-US" b="0" i="0">
                <a:solidFill>
                  <a:srgbClr val="D1D5DB"/>
                </a:solidFill>
                <a:effectLst/>
                <a:latin typeface="Söhne"/>
              </a:rPr>
              <a:t>– the third popular capability…. Think of wanting to convert your SQL to NL or vice versa. Code generation is powerful capability that can help to convert code, as well as generate text and source code directly into your application.</a:t>
            </a:r>
          </a:p>
          <a:p>
            <a:pPr algn="l"/>
            <a:r>
              <a:rPr lang="en-US" b="0" i="0">
                <a:solidFill>
                  <a:srgbClr val="D1D5DB"/>
                </a:solidFill>
                <a:effectLst/>
                <a:latin typeface="Söhne"/>
              </a:rPr>
              <a:t>Last but not the least, </a:t>
            </a:r>
            <a:r>
              <a:rPr lang="en-US" b="1" i="0">
                <a:solidFill>
                  <a:srgbClr val="D1D5DB"/>
                </a:solidFill>
                <a:effectLst/>
                <a:latin typeface="Söhne"/>
              </a:rPr>
              <a:t>Semantic Search</a:t>
            </a:r>
            <a:r>
              <a:rPr lang="en-US" b="0" i="0">
                <a:solidFill>
                  <a:srgbClr val="D1D5DB"/>
                </a:solidFill>
                <a:effectLst/>
                <a:latin typeface="Söhne"/>
              </a:rPr>
              <a:t> with </a:t>
            </a:r>
            <a:r>
              <a:rPr lang="en-US" b="0" i="0" err="1">
                <a:solidFill>
                  <a:srgbClr val="D1D5DB"/>
                </a:solidFill>
                <a:effectLst/>
                <a:latin typeface="Söhne"/>
              </a:rPr>
              <a:t>OpenAI</a:t>
            </a:r>
            <a:r>
              <a:rPr lang="en-US" b="0" i="0">
                <a:solidFill>
                  <a:srgbClr val="D1D5DB"/>
                </a:solidFill>
                <a:effectLst/>
                <a:latin typeface="Söhne"/>
              </a:rPr>
              <a:t> will help quicken the time to search through documents.</a:t>
            </a:r>
          </a:p>
          <a:p>
            <a:pPr algn="l"/>
            <a:endParaRPr lang="en-US" b="0" i="0">
              <a:solidFill>
                <a:srgbClr val="D1D5DB"/>
              </a:solidFill>
              <a:effectLst/>
              <a:latin typeface="Söhne"/>
            </a:endParaRPr>
          </a:p>
          <a:p>
            <a:pPr algn="l"/>
            <a:r>
              <a:rPr lang="en-US" b="0" i="0">
                <a:solidFill>
                  <a:srgbClr val="D1D5DB"/>
                </a:solidFill>
                <a:effectLst/>
                <a:latin typeface="Söhne"/>
              </a:rPr>
              <a:t>These use cases are particular to these 4 categories or capabilities of </a:t>
            </a:r>
            <a:r>
              <a:rPr lang="en-US" b="0" i="0" err="1">
                <a:solidFill>
                  <a:srgbClr val="D1D5DB"/>
                </a:solidFill>
                <a:effectLst/>
                <a:latin typeface="Söhne"/>
              </a:rPr>
              <a:t>OpenAI</a:t>
            </a:r>
            <a:r>
              <a:rPr lang="en-US" b="0" i="0">
                <a:solidFill>
                  <a:srgbClr val="D1D5DB"/>
                </a:solidFill>
                <a:effectLst/>
                <a:latin typeface="Söhne"/>
              </a:rPr>
              <a:t> that we are discussing here. IN addition to these, we also have some examples of multiple model use cases that are very popular among our customers:</a:t>
            </a:r>
          </a:p>
          <a:p>
            <a:pPr marL="171450" indent="-171450" algn="l">
              <a:buFontTx/>
              <a:buChar char="-"/>
            </a:pPr>
            <a:r>
              <a:rPr lang="en-US" b="1" i="0">
                <a:solidFill>
                  <a:srgbClr val="D1D5DB"/>
                </a:solidFill>
                <a:effectLst/>
                <a:latin typeface="Söhne"/>
              </a:rPr>
              <a:t>End to end call center analytics</a:t>
            </a:r>
            <a:r>
              <a:rPr lang="en-US" b="0" i="0">
                <a:solidFill>
                  <a:srgbClr val="D1D5DB"/>
                </a:solidFill>
                <a:effectLst/>
                <a:latin typeface="Söhne"/>
              </a:rPr>
              <a:t> that takes your process all the way from classification through to email generation to increase productivity and save time and effort during call center operations.</a:t>
            </a:r>
          </a:p>
          <a:p>
            <a:pPr marL="171450" indent="-171450" algn="l">
              <a:buFontTx/>
              <a:buChar char="-"/>
            </a:pPr>
            <a:r>
              <a:rPr lang="en-US" b="1" i="0">
                <a:solidFill>
                  <a:srgbClr val="D1D5DB"/>
                </a:solidFill>
                <a:effectLst/>
                <a:latin typeface="Söhne"/>
              </a:rPr>
              <a:t>Customer 360</a:t>
            </a:r>
            <a:r>
              <a:rPr lang="en-US" b="0" i="0">
                <a:solidFill>
                  <a:srgbClr val="D1D5DB"/>
                </a:solidFill>
                <a:effectLst/>
                <a:latin typeface="Söhne"/>
              </a:rPr>
              <a:t> where hyper-personalization will use more than one of the above capabilities to ensure you have a complete and holistic view of your customers and are increasing your customer satisfaction, whilst using feedback and trends to serve them better in the future.</a:t>
            </a:r>
          </a:p>
          <a:p>
            <a:pPr marL="171450" indent="-171450" algn="l">
              <a:buFontTx/>
              <a:buChar char="-"/>
            </a:pPr>
            <a:r>
              <a:rPr lang="en-US" b="1" i="0">
                <a:solidFill>
                  <a:srgbClr val="D1D5DB"/>
                </a:solidFill>
                <a:effectLst/>
                <a:latin typeface="Söhne"/>
              </a:rPr>
              <a:t>Business Process Automation</a:t>
            </a:r>
            <a:r>
              <a:rPr lang="en-US" b="0" i="0">
                <a:solidFill>
                  <a:srgbClr val="D1D5DB"/>
                </a:solidFill>
                <a:effectLst/>
                <a:latin typeface="Söhne"/>
              </a:rPr>
              <a:t> like document automation where we use capabilities across search, code generation and content generation to do things faster and more efficiently.</a:t>
            </a:r>
          </a:p>
        </p:txBody>
      </p:sp>
      <p:sp>
        <p:nvSpPr>
          <p:cNvPr id="394" name="Google Shape;39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9029388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16161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9381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9C665A-35CD-45F9-9D1E-C077314C721E}" type="slidenum">
              <a:rPr lang="en-US" smtClean="0"/>
              <a:t>21</a:t>
            </a:fld>
            <a:endParaRPr lang="en-US"/>
          </a:p>
        </p:txBody>
      </p:sp>
    </p:spTree>
    <p:extLst>
      <p:ext uri="{BB962C8B-B14F-4D97-AF65-F5344CB8AC3E}">
        <p14:creationId xmlns:p14="http://schemas.microsoft.com/office/powerpoint/2010/main" val="968325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9C665A-35CD-45F9-9D1E-C077314C721E}" type="slidenum">
              <a:rPr lang="en-US" smtClean="0"/>
              <a:t>22</a:t>
            </a:fld>
            <a:endParaRPr lang="en-US"/>
          </a:p>
        </p:txBody>
      </p:sp>
    </p:spTree>
    <p:extLst>
      <p:ext uri="{BB962C8B-B14F-4D97-AF65-F5344CB8AC3E}">
        <p14:creationId xmlns:p14="http://schemas.microsoft.com/office/powerpoint/2010/main" val="68448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[30s]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There’s many challenges to deploying state-of-the-art deep learning models, from multiple domains, with real-world, messy data, at-scale</a:t>
            </a:r>
          </a:p>
          <a:p>
            <a:endParaRPr lang="en-US"/>
          </a:p>
          <a:p>
            <a:r>
              <a:rPr lang="en-US"/>
              <a:t>Many inputs:</a:t>
            </a:r>
          </a:p>
          <a:p>
            <a:pPr marL="1085850" marR="0" lvl="0" indent="-228600" defTabSz="914400" rtl="0" eaLnBrk="1" fontAlgn="auto" latinLnBrk="0" hangingPunct="1">
              <a:spcBef>
                <a:spcPts val="0"/>
              </a:spcBef>
              <a:spcAft>
                <a:spcPts val="0"/>
              </a:spcAft>
              <a:buClrTx/>
              <a:buSzTx/>
              <a:buFont typeface="Arial" panose="020B0604020202020204" pitchFamily="34" charset="0"/>
              <a:buChar char="•"/>
              <a:tabLst/>
              <a:defRPr/>
            </a:pPr>
            <a:r>
              <a:rPr lang="en-US" sz="1200" noProof="0">
                <a:solidFill>
                  <a:prstClr val="white"/>
                </a:solidFill>
                <a:latin typeface="Segoe UI" panose="020B0502040204020203" pitchFamily="34" charset="0"/>
                <a:cs typeface="Segoe UI" panose="020B0502040204020203" pitchFamily="34" charset="0"/>
              </a:rPr>
              <a:t>PDF’s</a:t>
            </a:r>
          </a:p>
          <a:p>
            <a:pPr marL="1085850" marR="0" lvl="0" indent="-228600" defTabSz="914400" rtl="0" eaLnBrk="1" fontAlgn="auto" latinLnBrk="0" hangingPunct="1">
              <a:spcBef>
                <a:spcPts val="0"/>
              </a:spcBef>
              <a:spcAft>
                <a:spcPts val="0"/>
              </a:spcAft>
              <a:buClrTx/>
              <a:buSzTx/>
              <a:buFont typeface="Arial" panose="020B0604020202020204" pitchFamily="34" charset="0"/>
              <a:buChar char="•"/>
              <a:tabLst/>
              <a:defRPr/>
            </a:pPr>
            <a:r>
              <a:rPr lang="en-US" sz="1200" noProof="0">
                <a:solidFill>
                  <a:prstClr val="white"/>
                </a:solidFill>
                <a:latin typeface="Segoe UI" panose="020B0502040204020203" pitchFamily="34" charset="0"/>
                <a:cs typeface="Segoe UI" panose="020B0502040204020203" pitchFamily="34" charset="0"/>
              </a:rPr>
              <a:t>machine documents</a:t>
            </a:r>
          </a:p>
          <a:p>
            <a:pPr marL="1085850" marR="0" lvl="0" indent="-228600" defTabSz="914400" rtl="0" eaLnBrk="1" fontAlgn="auto" latinLnBrk="0" hangingPunct="1">
              <a:spcBef>
                <a:spcPts val="0"/>
              </a:spcBef>
              <a:spcAft>
                <a:spcPts val="0"/>
              </a:spcAft>
              <a:buClrTx/>
              <a:buSzTx/>
              <a:buFont typeface="Arial" panose="020B0604020202020204" pitchFamily="34" charset="0"/>
              <a:buChar char="•"/>
              <a:tabLst/>
              <a:defRPr/>
            </a:pPr>
            <a:r>
              <a:rPr lang="en-US" sz="1200" noProof="0">
                <a:solidFill>
                  <a:prstClr val="white"/>
                </a:solidFill>
                <a:latin typeface="Segoe UI" panose="020B0502040204020203" pitchFamily="34" charset="0"/>
                <a:cs typeface="Segoe UI" panose="020B0502040204020203" pitchFamily="34" charset="0"/>
              </a:rPr>
              <a:t>Images</a:t>
            </a:r>
          </a:p>
          <a:p>
            <a:pPr marL="1085850" marR="0" lvl="0" indent="-228600" defTabSz="914400" rtl="0" eaLnBrk="1" fontAlgn="auto" latinLnBrk="0" hangingPunct="1">
              <a:spcBef>
                <a:spcPts val="0"/>
              </a:spcBef>
              <a:spcAft>
                <a:spcPts val="0"/>
              </a:spcAft>
              <a:buClrTx/>
              <a:buSzTx/>
              <a:buFont typeface="Arial" panose="020B0604020202020204" pitchFamily="34" charset="0"/>
              <a:buChar char="•"/>
              <a:tabLst/>
              <a:defRPr/>
            </a:pPr>
            <a:r>
              <a:rPr lang="en-US" sz="1200" noProof="0">
                <a:solidFill>
                  <a:prstClr val="white"/>
                </a:solidFill>
                <a:latin typeface="Segoe UI" panose="020B0502040204020203" pitchFamily="34" charset="0"/>
                <a:cs typeface="Segoe UI" panose="020B0502040204020203" pitchFamily="34" charset="0"/>
              </a:rPr>
              <a:t>emails, audio (calls) etc.. </a:t>
            </a:r>
          </a:p>
          <a:p>
            <a:pPr marL="1085850" marR="0" lvl="0" indent="-228600" defTabSz="914400" rtl="0" eaLnBrk="1" fontAlgn="auto" latinLnBrk="0" hangingPunct="1">
              <a:spcBef>
                <a:spcPts val="0"/>
              </a:spcBef>
              <a:spcAft>
                <a:spcPts val="0"/>
              </a:spcAft>
              <a:buClrTx/>
              <a:buSzTx/>
              <a:buFont typeface="Arial" panose="020B0604020202020204" pitchFamily="34" charset="0"/>
              <a:buChar char="•"/>
              <a:tabLst/>
              <a:defRPr/>
            </a:pPr>
            <a:endParaRPr lang="en-US" sz="1200" noProof="0">
              <a:solidFill>
                <a:prstClr val="white"/>
              </a:solidFill>
              <a:latin typeface="Segoe UI" panose="020B0502040204020203" pitchFamily="34" charset="0"/>
              <a:cs typeface="Segoe UI" panose="020B0502040204020203" pitchFamily="34" charset="0"/>
            </a:endParaRPr>
          </a:p>
          <a:p>
            <a:pPr marL="857250" marR="0" lvl="0" indent="0" defTabSz="914400" rtl="0" eaLnBrk="1" fontAlgn="auto" latinLnBrk="0" hangingPunct="1">
              <a:spcBef>
                <a:spcPts val="0"/>
              </a:spcBef>
              <a:spcAft>
                <a:spcPts val="0"/>
              </a:spcAft>
              <a:buClrTx/>
              <a:buSzTx/>
              <a:buFont typeface="Arial" panose="020B0604020202020204" pitchFamily="34" charset="0"/>
              <a:buNone/>
              <a:tabLst/>
              <a:defRPr/>
            </a:pPr>
            <a:endParaRPr lang="en-US" sz="1200" noProof="0">
              <a:solidFill>
                <a:prstClr val="white"/>
              </a:solidFill>
              <a:latin typeface="Segoe UI" panose="020B0502040204020203" pitchFamily="34" charset="0"/>
              <a:cs typeface="Segoe UI" panose="020B0502040204020203" pitchFamily="34" charset="0"/>
            </a:endParaRPr>
          </a:p>
          <a:p>
            <a:r>
              <a:rPr lang="en-US"/>
              <a:t>So how does BPA help?</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F4B74F-669F-4E4A-A7CB-1122965B0D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4110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Narrative/talk track:</a:t>
            </a:r>
          </a:p>
          <a:p>
            <a:pPr algn="l"/>
            <a:r>
              <a:rPr lang="en-US" b="0" i="0">
                <a:solidFill>
                  <a:srgbClr val="D1D5DB"/>
                </a:solidFill>
                <a:effectLst/>
                <a:latin typeface="Söhne"/>
              </a:rPr>
              <a:t>Azure AI is a collection of artificial intelligence services offered by Microsoft as part of its Azure cloud platform. The Azure AI services are designed to make it easy for developers and organizations to add AI capabilities to their applications, without the need for extensive expertise in AI.</a:t>
            </a:r>
          </a:p>
          <a:p>
            <a:pPr algn="l"/>
            <a:r>
              <a:rPr lang="en-US" b="0" i="0">
                <a:solidFill>
                  <a:srgbClr val="D1D5DB"/>
                </a:solidFill>
                <a:effectLst/>
                <a:latin typeface="Söhne"/>
              </a:rPr>
              <a:t>Azure AI includes a wide range of services, such as:</a:t>
            </a:r>
          </a:p>
          <a:p>
            <a:pPr algn="l">
              <a:buFont typeface="Arial" panose="020B0604020202020204" pitchFamily="34" charset="0"/>
              <a:buChar char="•"/>
            </a:pPr>
            <a:r>
              <a:rPr lang="en-US" b="0" i="0">
                <a:solidFill>
                  <a:srgbClr val="D1D5DB"/>
                </a:solidFill>
                <a:effectLst/>
                <a:latin typeface="Söhne"/>
              </a:rPr>
              <a:t>Azure Cognitive Services: A collection of pre-built APIs that allow developers to add capabilities such as natural language understanding, computer vision, and speech recognition to their applications.</a:t>
            </a:r>
          </a:p>
          <a:p>
            <a:pPr algn="l">
              <a:buFont typeface="Arial" panose="020B0604020202020204" pitchFamily="34" charset="0"/>
              <a:buChar char="•"/>
            </a:pPr>
            <a:r>
              <a:rPr lang="en-US" b="0" i="0">
                <a:solidFill>
                  <a:srgbClr val="D1D5DB"/>
                </a:solidFill>
                <a:effectLst/>
                <a:latin typeface="Söhne"/>
              </a:rPr>
              <a:t>Azure Machine Learning: A cloud-based platform that allows developers to build, deploy, and manage machine learning models, as well as to create custom machine learning algorithms.</a:t>
            </a:r>
          </a:p>
          <a:p>
            <a:pPr algn="l">
              <a:buFont typeface="Arial" panose="020B0604020202020204" pitchFamily="34" charset="0"/>
              <a:buChar char="•"/>
            </a:pPr>
            <a:r>
              <a:rPr lang="en-US" b="0" i="0">
                <a:solidFill>
                  <a:srgbClr val="D1D5DB"/>
                </a:solidFill>
                <a:effectLst/>
                <a:latin typeface="Söhne"/>
              </a:rPr>
              <a:t>Azure Applied AI Services: A suite of scenarios-based services that enable organizations to accelerate adoption such as Azure Cognitive Search which provides search capabilities over structured and unstructured data by using machine learning models.</a:t>
            </a:r>
          </a:p>
          <a:p>
            <a:pPr algn="l"/>
            <a:r>
              <a:rPr lang="en-US" b="0" i="0">
                <a:solidFill>
                  <a:srgbClr val="D1D5DB"/>
                </a:solidFill>
                <a:effectLst/>
                <a:latin typeface="Söhne"/>
              </a:rPr>
              <a:t>These services are integrated with Azure platform, which provides capabilities such as scalability, security, and compliance, as well as a number of other tools and services that can be used to build and deploy AI-enabled applications.</a:t>
            </a:r>
          </a:p>
          <a:p>
            <a:pPr algn="l"/>
            <a:r>
              <a:rPr lang="en-US" b="0" i="0">
                <a:solidFill>
                  <a:srgbClr val="D1D5DB"/>
                </a:solidFill>
                <a:effectLst/>
                <a:latin typeface="Söhne"/>
              </a:rPr>
              <a:t>The Azure AI services are designed to make it easy for developers and organizations to add AI capabilities to their applications, without the need for extensive expertise in AI. Microsoft's Azure AI services allow developers to quickly build, deploy, and scale AI-enabled applications, and to take advantage of the scalability, security, and compliance capabilities of Azure.</a:t>
            </a:r>
          </a:p>
          <a:p>
            <a:pPr algn="l"/>
            <a:r>
              <a:rPr lang="en-US" b="0" i="0">
                <a:solidFill>
                  <a:srgbClr val="D1D5DB"/>
                </a:solidFill>
                <a:effectLst/>
                <a:latin typeface="Söhne"/>
              </a:rPr>
              <a:t>Azure AI integration in AI Builder within the Microsoft Power Platform allows businesses and developers to quickly and easily build and deploy custom AI models, and to integrate them with Power Apps, Power Automate and Power Virtual Agents, in order to add advanced capabilities and improve data management and security. It also allows to easily scale up and improve performance of the models, as well as easily integrating with other Azure services.</a:t>
            </a:r>
          </a:p>
          <a:p>
            <a:pPr algn="l"/>
            <a:r>
              <a:rPr lang="en-US" b="0" i="0">
                <a:solidFill>
                  <a:srgbClr val="D1D5DB"/>
                </a:solidFill>
                <a:effectLst/>
                <a:latin typeface="Söhne"/>
              </a:rPr>
              <a:t>Microsoft has adopted Azure AI across a wide range of its products and services, in order to improve the functionality, performance and user experience. Some examples of where Microsoft has adopted Azure AI at scale include:</a:t>
            </a:r>
          </a:p>
          <a:p>
            <a:pPr algn="l">
              <a:buFont typeface="Arial" panose="020B0604020202020204" pitchFamily="34" charset="0"/>
              <a:buChar char="•"/>
            </a:pPr>
            <a:r>
              <a:rPr lang="en-US" b="0" i="0">
                <a:solidFill>
                  <a:srgbClr val="D1D5DB"/>
                </a:solidFill>
                <a:effectLst/>
                <a:latin typeface="Söhne"/>
              </a:rPr>
              <a:t>Office 365: Microsoft has integrated Azure AI capabilities into Office 365, such as natural language processing, computer vision, and text analytics, to improve the functionality of products such as Outlook and Word. This allows users to perform tasks such as automatically summarizing long documents, or automatically tagging images in email attachments.</a:t>
            </a:r>
          </a:p>
          <a:p>
            <a:pPr algn="l">
              <a:buFont typeface="Arial" panose="020B0604020202020204" pitchFamily="34" charset="0"/>
              <a:buChar char="•"/>
            </a:pPr>
            <a:r>
              <a:rPr lang="en-US" b="0" i="0">
                <a:solidFill>
                  <a:srgbClr val="D1D5DB"/>
                </a:solidFill>
                <a:effectLst/>
                <a:latin typeface="Söhne"/>
              </a:rPr>
              <a:t>Dynamics 365: Dynamics 365 is a collection of business applications that enable organizations to manage customer data and interactions, as well as automate business processes. With Azure AI integration, Dynamics 365 offers features like predictive lead scoring, sentiment analysis, and chatbots to help businesses better understand and interact with their customers.</a:t>
            </a:r>
          </a:p>
          <a:p>
            <a:pPr algn="l">
              <a:buFont typeface="Arial" panose="020B0604020202020204" pitchFamily="34" charset="0"/>
              <a:buChar char="•"/>
            </a:pPr>
            <a:r>
              <a:rPr lang="en-US" b="0" i="0">
                <a:solidFill>
                  <a:srgbClr val="D1D5DB"/>
                </a:solidFill>
                <a:effectLst/>
                <a:latin typeface="Söhne"/>
              </a:rPr>
              <a:t>Bing: Bing, Microsoft's search engine, uses Azure AI to analyze large amounts of data and improve search results for users. For example, Bing uses natural language processing to understand users' queries and generate more relevant search results.</a:t>
            </a:r>
          </a:p>
          <a:p>
            <a:pPr algn="l">
              <a:buFont typeface="Arial" panose="020B0604020202020204" pitchFamily="34" charset="0"/>
              <a:buChar char="•"/>
            </a:pPr>
            <a:r>
              <a:rPr lang="en-US" b="0" i="0">
                <a:solidFill>
                  <a:srgbClr val="D1D5DB"/>
                </a:solidFill>
                <a:effectLst/>
                <a:latin typeface="Söhne"/>
              </a:rPr>
              <a:t>LinkedIn: Microsoft's professional networking site, LinkedIn, uses Azure AI to help users find job opportunities, connect with others in their field, and improve the performance of its recruiting tools. For example, LinkedIn uses natural language processing to match job seekers with relevant job opportunities, and uses machine learning to help recruiters find the best candidates.</a:t>
            </a:r>
          </a:p>
          <a:p>
            <a:pPr algn="l">
              <a:buFont typeface="Arial" panose="020B0604020202020204" pitchFamily="34" charset="0"/>
              <a:buChar char="•"/>
            </a:pPr>
            <a:r>
              <a:rPr lang="en-US" b="0" i="0">
                <a:solidFill>
                  <a:srgbClr val="D1D5DB"/>
                </a:solidFill>
                <a:effectLst/>
                <a:latin typeface="Söhne"/>
              </a:rPr>
              <a:t>Xbox and Gaming: Microsoft uses Azure AI to power its Xbox gaming console. Azure AI allows Xbox to learn a gamer's preferences and automatically adjust the gaming experience. Additionally, it allows to improve the performance of the games and to offer more personalized gaming experiences.</a:t>
            </a:r>
          </a:p>
          <a:p>
            <a:pPr algn="l">
              <a:buFont typeface="Arial" panose="020B0604020202020204" pitchFamily="34" charset="0"/>
              <a:buNone/>
            </a:pPr>
            <a:r>
              <a:rPr lang="en-US" b="0" i="0">
                <a:solidFill>
                  <a:srgbClr val="D1D5DB"/>
                </a:solidFill>
                <a:effectLst/>
                <a:latin typeface="Söhne"/>
              </a:rPr>
              <a:t>These are just a few examples of how Microsoft has adopted Azure AI at scale within its products and services. Overall, Microsoft has been using Azure AI across its various products and services, to improve user experience and to offer more personalized, efficient and automated experiences to its customers.</a:t>
            </a:r>
          </a:p>
          <a:p>
            <a:pPr algn="l"/>
            <a:endParaRPr lang="en-US" b="0" i="0">
              <a:solidFill>
                <a:srgbClr val="D1D5DB"/>
              </a:solidFill>
              <a:effectLst/>
              <a:latin typeface="Söhne"/>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0781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cs typeface="Calibri" panose="020F0502020204030204"/>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4/27/2023 12:54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6508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F4B74F-669F-4E4A-A7CB-1122965B0DBC}"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7849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505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F4B74F-669F-4E4A-A7CB-1122965B0DBC}" type="slidenum">
              <a:rPr lang="en-US" smtClean="0"/>
              <a:t>10</a:t>
            </a:fld>
            <a:endParaRPr lang="en-US"/>
          </a:p>
        </p:txBody>
      </p:sp>
    </p:spTree>
    <p:extLst>
      <p:ext uri="{BB962C8B-B14F-4D97-AF65-F5344CB8AC3E}">
        <p14:creationId xmlns:p14="http://schemas.microsoft.com/office/powerpoint/2010/main" val="1250507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9791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F4B74F-669F-4E4A-A7CB-1122965B0DBC}" type="slidenum">
              <a:rPr lang="en-US" smtClean="0"/>
              <a:t>15</a:t>
            </a:fld>
            <a:endParaRPr lang="en-US"/>
          </a:p>
        </p:txBody>
      </p:sp>
    </p:spTree>
    <p:extLst>
      <p:ext uri="{BB962C8B-B14F-4D97-AF65-F5344CB8AC3E}">
        <p14:creationId xmlns:p14="http://schemas.microsoft.com/office/powerpoint/2010/main" val="3774429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CAA039E-83A9-4436-A956-8EAB5E7A0B7D}" type="datetimeFigureOut">
              <a:rPr lang="en-US" smtClean="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45482C-5874-488D-8CB2-61A76807446D}" type="slidenum">
              <a:rPr lang="en-US" smtClean="0"/>
              <a:t>‹#›</a:t>
            </a:fld>
            <a:endParaRPr lang="en-US"/>
          </a:p>
        </p:txBody>
      </p:sp>
    </p:spTree>
    <p:extLst>
      <p:ext uri="{BB962C8B-B14F-4D97-AF65-F5344CB8AC3E}">
        <p14:creationId xmlns:p14="http://schemas.microsoft.com/office/powerpoint/2010/main" val="1473487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AA039E-83A9-4436-A956-8EAB5E7A0B7D}" type="datetimeFigureOut">
              <a:rPr lang="en-US" smtClean="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45482C-5874-488D-8CB2-61A76807446D}" type="slidenum">
              <a:rPr lang="en-US" smtClean="0"/>
              <a:t>‹#›</a:t>
            </a:fld>
            <a:endParaRPr lang="en-US"/>
          </a:p>
        </p:txBody>
      </p:sp>
    </p:spTree>
    <p:extLst>
      <p:ext uri="{BB962C8B-B14F-4D97-AF65-F5344CB8AC3E}">
        <p14:creationId xmlns:p14="http://schemas.microsoft.com/office/powerpoint/2010/main" val="2324665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AA039E-83A9-4436-A956-8EAB5E7A0B7D}" type="datetimeFigureOut">
              <a:rPr lang="en-US" smtClean="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45482C-5874-488D-8CB2-61A76807446D}" type="slidenum">
              <a:rPr lang="en-US" smtClean="0"/>
              <a:t>‹#›</a:t>
            </a:fld>
            <a:endParaRPr lang="en-US"/>
          </a:p>
        </p:txBody>
      </p:sp>
    </p:spTree>
    <p:extLst>
      <p:ext uri="{BB962C8B-B14F-4D97-AF65-F5344CB8AC3E}">
        <p14:creationId xmlns:p14="http://schemas.microsoft.com/office/powerpoint/2010/main" val="13160023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nguage Section Divi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45D76D4-097D-4215-9721-3B7579A2002E}"/>
              </a:ext>
            </a:extLst>
          </p:cNvPr>
          <p:cNvSpPr>
            <a:spLocks noGrp="1"/>
          </p:cNvSpPr>
          <p:nvPr>
            <p:ph type="pic" sz="quarter" idx="13" hasCustomPrompt="1"/>
          </p:nvPr>
        </p:nvSpPr>
        <p:spPr>
          <a:xfrm>
            <a:off x="0" y="0"/>
            <a:ext cx="12192000" cy="6858000"/>
          </a:xfrm>
          <a:blipFill>
            <a:blip r:embed="rId2"/>
            <a:stretch>
              <a:fillRect t="-11647" b="-11647"/>
            </a:stretch>
          </a:blipFill>
        </p:spPr>
        <p:txBody>
          <a:bodyPr tIns="914400" anchor="ctr">
            <a:noAutofit/>
          </a:bodyPr>
          <a:lstStyle>
            <a:lvl1pPr marL="0" indent="0" algn="ctr">
              <a:buNone/>
              <a:defRPr>
                <a:solidFill>
                  <a:schemeClr val="tx1">
                    <a:alpha val="50000"/>
                  </a:schemeClr>
                </a:solidFill>
              </a:defRPr>
            </a:lvl1pPr>
          </a:lstStyle>
          <a:p>
            <a:r>
              <a:rPr lang="en-US"/>
              <a:t>Click icon to change picture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0" y="0"/>
            <a:ext cx="4053840" cy="6858000"/>
          </a:xfrm>
          <a:solidFill>
            <a:srgbClr val="2F2F2F">
              <a:alpha val="90000"/>
            </a:srgbClr>
          </a:solidFill>
        </p:spPr>
        <p:txBody>
          <a:bodyPr wrap="square" lIns="274320" rIns="274320" bIns="3200400" anchor="b" anchorCtr="0">
            <a:noAutofit/>
          </a:bodyPr>
          <a:lstStyle>
            <a:lvl1pPr marL="0" indent="0" algn="ctr">
              <a:defRPr sz="3200">
                <a:solidFill>
                  <a:schemeClr val="accent2"/>
                </a:solidFill>
              </a:defRPr>
            </a:lvl1pPr>
          </a:lstStyle>
          <a:p>
            <a:r>
              <a:rPr lang="en-US"/>
              <a:t>Add language section title here</a:t>
            </a:r>
          </a:p>
        </p:txBody>
      </p:sp>
      <p:sp>
        <p:nvSpPr>
          <p:cNvPr id="5" name="Text Placeholder 4"/>
          <p:cNvSpPr>
            <a:spLocks noGrp="1"/>
          </p:cNvSpPr>
          <p:nvPr>
            <p:ph type="body" sz="quarter" idx="12" hasCustomPrompt="1"/>
          </p:nvPr>
        </p:nvSpPr>
        <p:spPr>
          <a:xfrm>
            <a:off x="465181" y="3962400"/>
            <a:ext cx="3123479" cy="1015663"/>
          </a:xfrm>
          <a:noFill/>
        </p:spPr>
        <p:txBody>
          <a:bodyPr wrap="square" lIns="274320" tIns="0" rIns="274320" bIns="0">
            <a:spAutoFit/>
          </a:bodyPr>
          <a:lstStyle>
            <a:lvl1pPr marL="0" indent="0" algn="ct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Add short subtitle and/or presenter name</a:t>
            </a:r>
          </a:p>
        </p:txBody>
      </p:sp>
      <p:sp>
        <p:nvSpPr>
          <p:cNvPr id="7" name="Picture Placeholder 6">
            <a:extLst>
              <a:ext uri="{FF2B5EF4-FFF2-40B4-BE49-F238E27FC236}">
                <a16:creationId xmlns:a16="http://schemas.microsoft.com/office/drawing/2014/main" id="{D087814C-145B-4A7E-BB85-B2DD2BB2BF58}"/>
              </a:ext>
            </a:extLst>
          </p:cNvPr>
          <p:cNvSpPr>
            <a:spLocks noGrp="1"/>
          </p:cNvSpPr>
          <p:nvPr>
            <p:ph type="pic" sz="quarter" idx="21" hasCustomPrompt="1"/>
          </p:nvPr>
        </p:nvSpPr>
        <p:spPr>
          <a:xfrm>
            <a:off x="1459992" y="948607"/>
            <a:ext cx="1133856" cy="1133856"/>
          </a:xfrm>
          <a: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txBody>
          <a:bodyPr/>
          <a:lstStyle/>
          <a:p>
            <a:r>
              <a:rPr lang="en-US"/>
              <a:t> </a:t>
            </a:r>
          </a:p>
        </p:txBody>
      </p:sp>
      <p:sp>
        <p:nvSpPr>
          <p:cNvPr id="3" name="Date Placeholder 2">
            <a:extLst>
              <a:ext uri="{FF2B5EF4-FFF2-40B4-BE49-F238E27FC236}">
                <a16:creationId xmlns:a16="http://schemas.microsoft.com/office/drawing/2014/main" id="{7480D40B-2729-40D4-B37B-25CDF5DF7667}"/>
              </a:ext>
            </a:extLst>
          </p:cNvPr>
          <p:cNvSpPr>
            <a:spLocks noGrp="1"/>
          </p:cNvSpPr>
          <p:nvPr>
            <p:ph type="dt" sz="half" idx="22"/>
          </p:nvPr>
        </p:nvSpPr>
        <p:spPr/>
        <p:txBody>
          <a:bodyPr/>
          <a:lstStyle/>
          <a:p>
            <a:r>
              <a:rPr lang="en-US"/>
              <a:t>CONFIDENTIAL</a:t>
            </a:r>
          </a:p>
        </p:txBody>
      </p:sp>
      <p:sp>
        <p:nvSpPr>
          <p:cNvPr id="6" name="Footer Placeholder 5">
            <a:extLst>
              <a:ext uri="{FF2B5EF4-FFF2-40B4-BE49-F238E27FC236}">
                <a16:creationId xmlns:a16="http://schemas.microsoft.com/office/drawing/2014/main" id="{9E50DE17-DE04-4C55-9BB7-468C6AC1F37F}"/>
              </a:ext>
            </a:extLst>
          </p:cNvPr>
          <p:cNvSpPr>
            <a:spLocks noGrp="1"/>
          </p:cNvSpPr>
          <p:nvPr>
            <p:ph type="ftr" sz="quarter" idx="23"/>
          </p:nvPr>
        </p:nvSpPr>
        <p:spPr/>
        <p:txBody>
          <a:bodyPr/>
          <a:lstStyle/>
          <a:p>
            <a:r>
              <a:rPr lang="en-US"/>
              <a:t>Microsoft Azure | Cognitive Services</a:t>
            </a:r>
          </a:p>
        </p:txBody>
      </p:sp>
      <p:sp>
        <p:nvSpPr>
          <p:cNvPr id="8" name="Slide Number Placeholder 7">
            <a:extLst>
              <a:ext uri="{FF2B5EF4-FFF2-40B4-BE49-F238E27FC236}">
                <a16:creationId xmlns:a16="http://schemas.microsoft.com/office/drawing/2014/main" id="{A6DD6D47-F219-4AB4-8559-8006A35E1FEA}"/>
              </a:ext>
            </a:extLst>
          </p:cNvPr>
          <p:cNvSpPr>
            <a:spLocks noGrp="1"/>
          </p:cNvSpPr>
          <p:nvPr>
            <p:ph type="sldNum" sz="quarter" idx="24"/>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3681732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630280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69134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546996092"/>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Presentation title slide blue">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37064"/>
          <a:stretch/>
        </p:blipFill>
        <p:spPr>
          <a:xfrm>
            <a:off x="70310" y="1"/>
            <a:ext cx="2059942" cy="1082742"/>
          </a:xfrm>
          <a:prstGeom prst="rect">
            <a:avLst/>
          </a:prstGeom>
        </p:spPr>
      </p:pic>
    </p:spTree>
    <p:extLst>
      <p:ext uri="{BB962C8B-B14F-4D97-AF65-F5344CB8AC3E}">
        <p14:creationId xmlns:p14="http://schemas.microsoft.com/office/powerpoint/2010/main" val="34897279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143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33390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4266076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AA039E-83A9-4436-A956-8EAB5E7A0B7D}" type="datetimeFigureOut">
              <a:rPr lang="en-US" smtClean="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45482C-5874-488D-8CB2-61A76807446D}" type="slidenum">
              <a:rPr lang="en-US" smtClean="0"/>
              <a:t>‹#›</a:t>
            </a:fld>
            <a:endParaRPr lang="en-US"/>
          </a:p>
        </p:txBody>
      </p:sp>
    </p:spTree>
    <p:extLst>
      <p:ext uri="{BB962C8B-B14F-4D97-AF65-F5344CB8AC3E}">
        <p14:creationId xmlns:p14="http://schemas.microsoft.com/office/powerpoint/2010/main" val="10452520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49" name="Group 48">
            <a:extLst>
              <a:ext uri="{FF2B5EF4-FFF2-40B4-BE49-F238E27FC236}">
                <a16:creationId xmlns:a16="http://schemas.microsoft.com/office/drawing/2014/main" id="{B988A210-464A-4E4A-A5EC-6A9F188993AC}"/>
              </a:ext>
            </a:extLst>
          </p:cNvPr>
          <p:cNvGrpSpPr/>
          <p:nvPr userDrawn="1"/>
        </p:nvGrpSpPr>
        <p:grpSpPr>
          <a:xfrm>
            <a:off x="4254385" y="2884146"/>
            <a:ext cx="917103" cy="847023"/>
            <a:chOff x="9664969" y="2124583"/>
            <a:chExt cx="917103" cy="847023"/>
          </a:xfrm>
        </p:grpSpPr>
        <p:grpSp>
          <p:nvGrpSpPr>
            <p:cNvPr id="19" name="Group 18">
              <a:extLst>
                <a:ext uri="{FF2B5EF4-FFF2-40B4-BE49-F238E27FC236}">
                  <a16:creationId xmlns:a16="http://schemas.microsoft.com/office/drawing/2014/main" id="{1DFF98CA-7D40-4D07-8AB0-F9FABEA06766}"/>
                </a:ext>
              </a:extLst>
            </p:cNvPr>
            <p:cNvGrpSpPr/>
            <p:nvPr/>
          </p:nvGrpSpPr>
          <p:grpSpPr>
            <a:xfrm>
              <a:off x="9664969" y="2309869"/>
              <a:ext cx="470966" cy="246457"/>
              <a:chOff x="13721512" y="1085822"/>
              <a:chExt cx="3673755" cy="1922480"/>
            </a:xfrm>
          </p:grpSpPr>
          <p:grpSp>
            <p:nvGrpSpPr>
              <p:cNvPr id="44" name="Group 43">
                <a:extLst>
                  <a:ext uri="{FF2B5EF4-FFF2-40B4-BE49-F238E27FC236}">
                    <a16:creationId xmlns:a16="http://schemas.microsoft.com/office/drawing/2014/main" id="{465ADB1D-47B6-4762-915F-B976A6371677}"/>
                  </a:ext>
                </a:extLst>
              </p:cNvPr>
              <p:cNvGrpSpPr/>
              <p:nvPr/>
            </p:nvGrpSpPr>
            <p:grpSpPr>
              <a:xfrm>
                <a:off x="13727467" y="1202243"/>
                <a:ext cx="3341598" cy="1806059"/>
                <a:chOff x="13727467" y="1202243"/>
                <a:chExt cx="3341598" cy="1806059"/>
              </a:xfrm>
            </p:grpSpPr>
            <p:sp>
              <p:nvSpPr>
                <p:cNvPr id="46" name="Isosceles Triangle 45">
                  <a:extLst>
                    <a:ext uri="{FF2B5EF4-FFF2-40B4-BE49-F238E27FC236}">
                      <a16:creationId xmlns:a16="http://schemas.microsoft.com/office/drawing/2014/main" id="{AE8FAB45-8D4E-4823-87F3-E901BBF377D6}"/>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a:extLst>
                    <a:ext uri="{FF2B5EF4-FFF2-40B4-BE49-F238E27FC236}">
                      <a16:creationId xmlns:a16="http://schemas.microsoft.com/office/drawing/2014/main" id="{12445C1B-6F26-4CE8-B389-B66A16B90A9C}"/>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375">
                  <a:extLst>
                    <a:ext uri="{FF2B5EF4-FFF2-40B4-BE49-F238E27FC236}">
                      <a16:creationId xmlns:a16="http://schemas.microsoft.com/office/drawing/2014/main" id="{C9386C8D-757A-417F-B53C-81F49DD30971}"/>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154FF891-D191-414F-8957-99FA4FA604E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FEC75A4-3A06-4C74-A1BE-E649840B9A18}"/>
                </a:ext>
              </a:extLst>
            </p:cNvPr>
            <p:cNvGrpSpPr/>
            <p:nvPr/>
          </p:nvGrpSpPr>
          <p:grpSpPr>
            <a:xfrm>
              <a:off x="9978266" y="2222938"/>
              <a:ext cx="323597" cy="360640"/>
              <a:chOff x="9978266" y="2222938"/>
              <a:chExt cx="323597" cy="360640"/>
            </a:xfrm>
          </p:grpSpPr>
          <p:sp>
            <p:nvSpPr>
              <p:cNvPr id="41" name="Isosceles Triangle 40">
                <a:extLst>
                  <a:ext uri="{FF2B5EF4-FFF2-40B4-BE49-F238E27FC236}">
                    <a16:creationId xmlns:a16="http://schemas.microsoft.com/office/drawing/2014/main" id="{75259615-2187-4F94-A969-DCA5190858F0}"/>
                  </a:ext>
                </a:extLst>
              </p:cNvPr>
              <p:cNvSpPr/>
              <p:nvPr/>
            </p:nvSpPr>
            <p:spPr bwMode="auto">
              <a:xfrm rot="13393209">
                <a:off x="9978266" y="2222938"/>
                <a:ext cx="313134" cy="149847"/>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99B77C10-4771-48E4-91E2-103A8F870215}"/>
                  </a:ext>
                </a:extLst>
              </p:cNvPr>
              <p:cNvSpPr/>
              <p:nvPr/>
            </p:nvSpPr>
            <p:spPr bwMode="auto">
              <a:xfrm rot="3787336">
                <a:off x="10125858" y="2299763"/>
                <a:ext cx="168530" cy="183481"/>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Isosceles Triangle 375">
                <a:extLst>
                  <a:ext uri="{FF2B5EF4-FFF2-40B4-BE49-F238E27FC236}">
                    <a16:creationId xmlns:a16="http://schemas.microsoft.com/office/drawing/2014/main" id="{5A7483F9-456F-4639-8FB3-89BCDBA59816}"/>
                  </a:ext>
                </a:extLst>
              </p:cNvPr>
              <p:cNvSpPr/>
              <p:nvPr/>
            </p:nvSpPr>
            <p:spPr bwMode="auto">
              <a:xfrm rot="5172541">
                <a:off x="10016540" y="2440081"/>
                <a:ext cx="220647" cy="66348"/>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Freeform: Shape 20">
              <a:extLst>
                <a:ext uri="{FF2B5EF4-FFF2-40B4-BE49-F238E27FC236}">
                  <a16:creationId xmlns:a16="http://schemas.microsoft.com/office/drawing/2014/main" id="{D6FF55D4-9AB4-4E0C-BACF-4340818E43BD}"/>
                </a:ext>
              </a:extLst>
            </p:cNvPr>
            <p:cNvSpPr/>
            <p:nvPr/>
          </p:nvSpPr>
          <p:spPr bwMode="auto">
            <a:xfrm rot="5254367">
              <a:off x="9956136" y="2247079"/>
              <a:ext cx="470966" cy="22597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6BBE2167-AFCF-45E2-863F-76B98D874DD1}"/>
                </a:ext>
              </a:extLst>
            </p:cNvPr>
            <p:cNvGrpSpPr/>
            <p:nvPr/>
          </p:nvGrpSpPr>
          <p:grpSpPr>
            <a:xfrm rot="2124180" flipH="1" flipV="1">
              <a:off x="9911732" y="2725149"/>
              <a:ext cx="470966" cy="246457"/>
              <a:chOff x="13721512" y="1085822"/>
              <a:chExt cx="3673755" cy="1922480"/>
            </a:xfrm>
          </p:grpSpPr>
          <p:grpSp>
            <p:nvGrpSpPr>
              <p:cNvPr id="36" name="Group 35">
                <a:extLst>
                  <a:ext uri="{FF2B5EF4-FFF2-40B4-BE49-F238E27FC236}">
                    <a16:creationId xmlns:a16="http://schemas.microsoft.com/office/drawing/2014/main" id="{9A03488A-F40D-44D0-A2AB-94FECFB418ED}"/>
                  </a:ext>
                </a:extLst>
              </p:cNvPr>
              <p:cNvGrpSpPr/>
              <p:nvPr/>
            </p:nvGrpSpPr>
            <p:grpSpPr>
              <a:xfrm>
                <a:off x="13727467" y="1202243"/>
                <a:ext cx="3341598" cy="1806059"/>
                <a:chOff x="13727467" y="1202243"/>
                <a:chExt cx="3341598" cy="1806059"/>
              </a:xfrm>
            </p:grpSpPr>
            <p:sp>
              <p:nvSpPr>
                <p:cNvPr id="38" name="Isosceles Triangle 37">
                  <a:extLst>
                    <a:ext uri="{FF2B5EF4-FFF2-40B4-BE49-F238E27FC236}">
                      <a16:creationId xmlns:a16="http://schemas.microsoft.com/office/drawing/2014/main" id="{1E1BC72D-9C0C-4F7E-B0F2-07C1A8924939}"/>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Isosceles Triangle 38">
                  <a:extLst>
                    <a:ext uri="{FF2B5EF4-FFF2-40B4-BE49-F238E27FC236}">
                      <a16:creationId xmlns:a16="http://schemas.microsoft.com/office/drawing/2014/main" id="{EA716B81-1D05-4CD9-AB09-CAE56B00D710}"/>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Isosceles Triangle 375">
                  <a:extLst>
                    <a:ext uri="{FF2B5EF4-FFF2-40B4-BE49-F238E27FC236}">
                      <a16:creationId xmlns:a16="http://schemas.microsoft.com/office/drawing/2014/main" id="{25F1B473-A080-4957-AFA3-52B3626596CC}"/>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Shape 36">
                <a:extLst>
                  <a:ext uri="{FF2B5EF4-FFF2-40B4-BE49-F238E27FC236}">
                    <a16:creationId xmlns:a16="http://schemas.microsoft.com/office/drawing/2014/main" id="{2A7EE5E8-7587-4E38-981B-C7A689EF4F5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4ED7F3E0-DE9F-49C1-B15A-1D1B46C85976}"/>
                </a:ext>
              </a:extLst>
            </p:cNvPr>
            <p:cNvGrpSpPr/>
            <p:nvPr/>
          </p:nvGrpSpPr>
          <p:grpSpPr>
            <a:xfrm rot="17317314">
              <a:off x="9632120" y="2608617"/>
              <a:ext cx="470966" cy="246457"/>
              <a:chOff x="13721512" y="1085822"/>
              <a:chExt cx="3673755" cy="1922480"/>
            </a:xfrm>
          </p:grpSpPr>
          <p:grpSp>
            <p:nvGrpSpPr>
              <p:cNvPr id="31" name="Group 30">
                <a:extLst>
                  <a:ext uri="{FF2B5EF4-FFF2-40B4-BE49-F238E27FC236}">
                    <a16:creationId xmlns:a16="http://schemas.microsoft.com/office/drawing/2014/main" id="{BB76E0AE-3B21-4BD3-9F7A-EB2047D3F4EA}"/>
                  </a:ext>
                </a:extLst>
              </p:cNvPr>
              <p:cNvGrpSpPr/>
              <p:nvPr/>
            </p:nvGrpSpPr>
            <p:grpSpPr>
              <a:xfrm>
                <a:off x="13727467" y="1202243"/>
                <a:ext cx="3341598" cy="1806059"/>
                <a:chOff x="13727467" y="1202243"/>
                <a:chExt cx="3341598" cy="1806059"/>
              </a:xfrm>
            </p:grpSpPr>
            <p:sp>
              <p:nvSpPr>
                <p:cNvPr id="33" name="Isosceles Triangle 32">
                  <a:extLst>
                    <a:ext uri="{FF2B5EF4-FFF2-40B4-BE49-F238E27FC236}">
                      <a16:creationId xmlns:a16="http://schemas.microsoft.com/office/drawing/2014/main" id="{198F8398-E0B7-4182-9E09-E9C37B294C24}"/>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Isosceles Triangle 33">
                  <a:extLst>
                    <a:ext uri="{FF2B5EF4-FFF2-40B4-BE49-F238E27FC236}">
                      <a16:creationId xmlns:a16="http://schemas.microsoft.com/office/drawing/2014/main" id="{CF5A8EE3-8C03-4611-A75D-774E4B5F9DCF}"/>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sosceles Triangle 375">
                  <a:extLst>
                    <a:ext uri="{FF2B5EF4-FFF2-40B4-BE49-F238E27FC236}">
                      <a16:creationId xmlns:a16="http://schemas.microsoft.com/office/drawing/2014/main" id="{DC611FC2-D5BC-41FE-B053-C17A9C1C7C5D}"/>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Freeform: Shape 31">
                <a:extLst>
                  <a:ext uri="{FF2B5EF4-FFF2-40B4-BE49-F238E27FC236}">
                    <a16:creationId xmlns:a16="http://schemas.microsoft.com/office/drawing/2014/main" id="{5A22793B-B22A-4AB8-949B-0219C862632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F496923-2DD6-494A-AF13-C39351250AD6}"/>
                </a:ext>
              </a:extLst>
            </p:cNvPr>
            <p:cNvGrpSpPr/>
            <p:nvPr/>
          </p:nvGrpSpPr>
          <p:grpSpPr>
            <a:xfrm rot="8733085">
              <a:off x="10111106" y="2505403"/>
              <a:ext cx="470966" cy="246457"/>
              <a:chOff x="13721512" y="1085822"/>
              <a:chExt cx="3673755" cy="1922480"/>
            </a:xfrm>
          </p:grpSpPr>
          <p:grpSp>
            <p:nvGrpSpPr>
              <p:cNvPr id="26" name="Group 25">
                <a:extLst>
                  <a:ext uri="{FF2B5EF4-FFF2-40B4-BE49-F238E27FC236}">
                    <a16:creationId xmlns:a16="http://schemas.microsoft.com/office/drawing/2014/main" id="{9C0C8A6D-177D-4363-AD87-C1A4976794D7}"/>
                  </a:ext>
                </a:extLst>
              </p:cNvPr>
              <p:cNvGrpSpPr/>
              <p:nvPr/>
            </p:nvGrpSpPr>
            <p:grpSpPr>
              <a:xfrm>
                <a:off x="13727467" y="1202243"/>
                <a:ext cx="3341598" cy="1806059"/>
                <a:chOff x="13727467" y="1202243"/>
                <a:chExt cx="3341598" cy="1806059"/>
              </a:xfrm>
            </p:grpSpPr>
            <p:sp>
              <p:nvSpPr>
                <p:cNvPr id="28" name="Isosceles Triangle 27">
                  <a:extLst>
                    <a:ext uri="{FF2B5EF4-FFF2-40B4-BE49-F238E27FC236}">
                      <a16:creationId xmlns:a16="http://schemas.microsoft.com/office/drawing/2014/main" id="{E3BEB39B-8E7E-4F75-B874-4802AA070D2D}"/>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A8D5B2A7-864C-4DC5-9F21-F1045F20E4F7}"/>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Isosceles Triangle 375">
                  <a:extLst>
                    <a:ext uri="{FF2B5EF4-FFF2-40B4-BE49-F238E27FC236}">
                      <a16:creationId xmlns:a16="http://schemas.microsoft.com/office/drawing/2014/main" id="{1BD5B9D0-97DD-4A0E-A035-D5A829C207BE}"/>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Freeform: Shape 26">
                <a:extLst>
                  <a:ext uri="{FF2B5EF4-FFF2-40B4-BE49-F238E27FC236}">
                    <a16:creationId xmlns:a16="http://schemas.microsoft.com/office/drawing/2014/main" id="{96DFB6AF-0ED0-4007-9D6A-63249BBF97B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2D9AE606-1D99-4CDC-BF50-869AAFD51524}"/>
                </a:ext>
              </a:extLst>
            </p:cNvPr>
            <p:cNvSpPr/>
            <p:nvPr/>
          </p:nvSpPr>
          <p:spPr bwMode="auto">
            <a:xfrm>
              <a:off x="10070950" y="2577554"/>
              <a:ext cx="38496" cy="384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48C29746-3C18-4714-8B67-8FE0404AA717}"/>
              </a:ext>
            </a:extLst>
          </p:cNvPr>
          <p:cNvGrpSpPr/>
          <p:nvPr userDrawn="1"/>
        </p:nvGrpSpPr>
        <p:grpSpPr>
          <a:xfrm>
            <a:off x="9988208" y="2904614"/>
            <a:ext cx="676830" cy="806086"/>
            <a:chOff x="10360925" y="1869605"/>
            <a:chExt cx="513810" cy="611934"/>
          </a:xfrm>
        </p:grpSpPr>
        <p:sp>
          <p:nvSpPr>
            <p:cNvPr id="51" name="Freeform 128">
              <a:extLst>
                <a:ext uri="{FF2B5EF4-FFF2-40B4-BE49-F238E27FC236}">
                  <a16:creationId xmlns:a16="http://schemas.microsoft.com/office/drawing/2014/main" id="{2A0515F8-9584-4B8A-8585-DD59C46148CB}"/>
                </a:ext>
              </a:extLst>
            </p:cNvPr>
            <p:cNvSpPr>
              <a:spLocks/>
            </p:cNvSpPr>
            <p:nvPr/>
          </p:nvSpPr>
          <p:spPr bwMode="auto">
            <a:xfrm>
              <a:off x="10360925" y="1869605"/>
              <a:ext cx="513810" cy="61193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check">
              <a:extLst>
                <a:ext uri="{FF2B5EF4-FFF2-40B4-BE49-F238E27FC236}">
                  <a16:creationId xmlns:a16="http://schemas.microsoft.com/office/drawing/2014/main" id="{9DDE635B-6509-4AA2-B1F5-2ED3DE273026}"/>
                </a:ext>
              </a:extLst>
            </p:cNvPr>
            <p:cNvSpPr>
              <a:spLocks noChangeAspect="1"/>
            </p:cNvSpPr>
            <p:nvPr/>
          </p:nvSpPr>
          <p:spPr bwMode="auto">
            <a:xfrm>
              <a:off x="10515895" y="2103594"/>
              <a:ext cx="203870" cy="14395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solidFill>
                    <a:srgbClr val="50E6FF"/>
                  </a:solidFill>
                </a:ln>
                <a:solidFill>
                  <a:srgbClr val="FFFFFF"/>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43FFE3D1-4751-42F9-83F3-070D7C8A28D5}"/>
              </a:ext>
            </a:extLst>
          </p:cNvPr>
          <p:cNvGrpSpPr/>
          <p:nvPr userDrawn="1"/>
        </p:nvGrpSpPr>
        <p:grpSpPr>
          <a:xfrm>
            <a:off x="7065062" y="2946916"/>
            <a:ext cx="909435" cy="721482"/>
            <a:chOff x="4262868" y="2183779"/>
            <a:chExt cx="909435" cy="721482"/>
          </a:xfrm>
        </p:grpSpPr>
        <p:sp>
          <p:nvSpPr>
            <p:cNvPr id="55" name="Arrow: Bent 22">
              <a:extLst>
                <a:ext uri="{FF2B5EF4-FFF2-40B4-BE49-F238E27FC236}">
                  <a16:creationId xmlns:a16="http://schemas.microsoft.com/office/drawing/2014/main" id="{F31B69A7-78DF-45F3-8771-36ACE038A37D}"/>
                </a:ext>
              </a:extLst>
            </p:cNvPr>
            <p:cNvSpPr/>
            <p:nvPr/>
          </p:nvSpPr>
          <p:spPr bwMode="auto">
            <a:xfrm rot="16200000">
              <a:off x="4397652" y="2468630"/>
              <a:ext cx="106041" cy="164625"/>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6" name="Arrow: Bent 24">
              <a:extLst>
                <a:ext uri="{FF2B5EF4-FFF2-40B4-BE49-F238E27FC236}">
                  <a16:creationId xmlns:a16="http://schemas.microsoft.com/office/drawing/2014/main" id="{8200DDF9-CF34-45B3-93DD-0B2B81F633E4}"/>
                </a:ext>
              </a:extLst>
            </p:cNvPr>
            <p:cNvSpPr/>
            <p:nvPr/>
          </p:nvSpPr>
          <p:spPr bwMode="auto">
            <a:xfrm rot="16200000">
              <a:off x="4803569" y="2731149"/>
              <a:ext cx="92731" cy="211516"/>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7" name="Arrow: Bent 76">
              <a:extLst>
                <a:ext uri="{FF2B5EF4-FFF2-40B4-BE49-F238E27FC236}">
                  <a16:creationId xmlns:a16="http://schemas.microsoft.com/office/drawing/2014/main" id="{E5E0C78A-0848-4C86-838C-B667ECE01E1F}"/>
                </a:ext>
              </a:extLst>
            </p:cNvPr>
            <p:cNvSpPr/>
            <p:nvPr/>
          </p:nvSpPr>
          <p:spPr bwMode="auto">
            <a:xfrm rot="5400000">
              <a:off x="4661716" y="2163798"/>
              <a:ext cx="290763" cy="52917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19721FB2-7138-4FCE-BBA9-4DD6AB59C018}"/>
                </a:ext>
              </a:extLst>
            </p:cNvPr>
            <p:cNvSpPr/>
            <p:nvPr/>
          </p:nvSpPr>
          <p:spPr bwMode="auto">
            <a:xfrm>
              <a:off x="454251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9" name="Rectangle 58">
              <a:extLst>
                <a:ext uri="{FF2B5EF4-FFF2-40B4-BE49-F238E27FC236}">
                  <a16:creationId xmlns:a16="http://schemas.microsoft.com/office/drawing/2014/main" id="{10A63D7B-2FDE-4DED-85FF-1EF546410461}"/>
                </a:ext>
              </a:extLst>
            </p:cNvPr>
            <p:cNvSpPr/>
            <p:nvPr/>
          </p:nvSpPr>
          <p:spPr bwMode="auto">
            <a:xfrm>
              <a:off x="4649998"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0" name="Rectangle 59">
              <a:extLst>
                <a:ext uri="{FF2B5EF4-FFF2-40B4-BE49-F238E27FC236}">
                  <a16:creationId xmlns:a16="http://schemas.microsoft.com/office/drawing/2014/main" id="{0CA2CD59-914C-452F-8365-6B24A01380A6}"/>
                </a:ext>
              </a:extLst>
            </p:cNvPr>
            <p:cNvSpPr/>
            <p:nvPr/>
          </p:nvSpPr>
          <p:spPr bwMode="auto">
            <a:xfrm>
              <a:off x="476248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1" name="Rectangle 60">
              <a:extLst>
                <a:ext uri="{FF2B5EF4-FFF2-40B4-BE49-F238E27FC236}">
                  <a16:creationId xmlns:a16="http://schemas.microsoft.com/office/drawing/2014/main" id="{85B8CF8B-0BBB-4641-A127-B04DA519EC34}"/>
                </a:ext>
              </a:extLst>
            </p:cNvPr>
            <p:cNvSpPr/>
            <p:nvPr/>
          </p:nvSpPr>
          <p:spPr bwMode="auto">
            <a:xfrm>
              <a:off x="4542512" y="253300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E6F0EF1F-3C23-4827-8577-ED04AEEBBDDC}"/>
                </a:ext>
              </a:extLst>
            </p:cNvPr>
            <p:cNvSpPr/>
            <p:nvPr/>
          </p:nvSpPr>
          <p:spPr bwMode="auto">
            <a:xfrm>
              <a:off x="4649998"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27221916-C3DF-4BE5-AA77-B270C9B42B12}"/>
                </a:ext>
              </a:extLst>
            </p:cNvPr>
            <p:cNvSpPr/>
            <p:nvPr/>
          </p:nvSpPr>
          <p:spPr bwMode="auto">
            <a:xfrm>
              <a:off x="4762482"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AB1DD898-F3FF-4481-9E22-5AD0FED8D3CC}"/>
                </a:ext>
              </a:extLst>
            </p:cNvPr>
            <p:cNvSpPr/>
            <p:nvPr/>
          </p:nvSpPr>
          <p:spPr bwMode="auto">
            <a:xfrm>
              <a:off x="4542512" y="265936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5" name="Rectangle 64">
              <a:extLst>
                <a:ext uri="{FF2B5EF4-FFF2-40B4-BE49-F238E27FC236}">
                  <a16:creationId xmlns:a16="http://schemas.microsoft.com/office/drawing/2014/main" id="{87D6CFD7-CF81-4435-8900-32F759AF4C79}"/>
                </a:ext>
              </a:extLst>
            </p:cNvPr>
            <p:cNvSpPr/>
            <p:nvPr/>
          </p:nvSpPr>
          <p:spPr bwMode="auto">
            <a:xfrm>
              <a:off x="4649998"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6" name="Rectangle 65">
              <a:extLst>
                <a:ext uri="{FF2B5EF4-FFF2-40B4-BE49-F238E27FC236}">
                  <a16:creationId xmlns:a16="http://schemas.microsoft.com/office/drawing/2014/main" id="{248284E4-608D-43F6-8E19-DA2183749DA1}"/>
                </a:ext>
              </a:extLst>
            </p:cNvPr>
            <p:cNvSpPr/>
            <p:nvPr/>
          </p:nvSpPr>
          <p:spPr bwMode="auto">
            <a:xfrm>
              <a:off x="4762482"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7" name="Rectangle 66">
              <a:extLst>
                <a:ext uri="{FF2B5EF4-FFF2-40B4-BE49-F238E27FC236}">
                  <a16:creationId xmlns:a16="http://schemas.microsoft.com/office/drawing/2014/main" id="{683342F8-83D2-4D1D-8B02-CF4BE6958AB3}"/>
                </a:ext>
              </a:extLst>
            </p:cNvPr>
            <p:cNvSpPr/>
            <p:nvPr/>
          </p:nvSpPr>
          <p:spPr bwMode="auto">
            <a:xfrm>
              <a:off x="4631082" y="2512568"/>
              <a:ext cx="224300" cy="252475"/>
            </a:xfrm>
            <a:prstGeom prst="rect">
              <a:avLst/>
            </a:prstGeom>
            <a:noFill/>
            <a:ln w="3175" cap="sq">
              <a:solidFill>
                <a:schemeClr val="accent2">
                  <a:lumMod val="75000"/>
                </a:schemeClr>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68" name="Straight Connector 67">
              <a:extLst>
                <a:ext uri="{FF2B5EF4-FFF2-40B4-BE49-F238E27FC236}">
                  <a16:creationId xmlns:a16="http://schemas.microsoft.com/office/drawing/2014/main" id="{51887851-B14E-45B1-9C85-DA7492F639D1}"/>
                </a:ext>
              </a:extLst>
            </p:cNvPr>
            <p:cNvCxnSpPr>
              <a:cxnSpLocks/>
              <a:stCxn id="65" idx="3"/>
              <a:endCxn id="66" idx="1"/>
            </p:cNvCxnSpPr>
            <p:nvPr/>
          </p:nvCxnSpPr>
          <p:spPr>
            <a:xfrm>
              <a:off x="4723793" y="2574570"/>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69" name="Straight Connector 68">
              <a:extLst>
                <a:ext uri="{FF2B5EF4-FFF2-40B4-BE49-F238E27FC236}">
                  <a16:creationId xmlns:a16="http://schemas.microsoft.com/office/drawing/2014/main" id="{22F4E327-FC3B-4CB2-917A-711D09A6178F}"/>
                </a:ext>
              </a:extLst>
            </p:cNvPr>
            <p:cNvCxnSpPr>
              <a:cxnSpLocks/>
              <a:stCxn id="68" idx="3"/>
              <a:endCxn id="69" idx="1"/>
            </p:cNvCxnSpPr>
            <p:nvPr/>
          </p:nvCxnSpPr>
          <p:spPr>
            <a:xfrm>
              <a:off x="4723793" y="2700933"/>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0" name="Straight Connector 69">
              <a:extLst>
                <a:ext uri="{FF2B5EF4-FFF2-40B4-BE49-F238E27FC236}">
                  <a16:creationId xmlns:a16="http://schemas.microsoft.com/office/drawing/2014/main" id="{E84B0F77-79C8-45D8-897A-C9C9A191B9D6}"/>
                </a:ext>
              </a:extLst>
            </p:cNvPr>
            <p:cNvCxnSpPr>
              <a:cxnSpLocks/>
              <a:stCxn id="65" idx="2"/>
              <a:endCxn id="68" idx="0"/>
            </p:cNvCxnSpPr>
            <p:nvPr/>
          </p:nvCxnSpPr>
          <p:spPr>
            <a:xfrm>
              <a:off x="4686894"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1" name="Straight Connector 70">
              <a:extLst>
                <a:ext uri="{FF2B5EF4-FFF2-40B4-BE49-F238E27FC236}">
                  <a16:creationId xmlns:a16="http://schemas.microsoft.com/office/drawing/2014/main" id="{312389F5-1C4E-430D-B2A9-B28E01258D3E}"/>
                </a:ext>
              </a:extLst>
            </p:cNvPr>
            <p:cNvCxnSpPr>
              <a:cxnSpLocks/>
            </p:cNvCxnSpPr>
            <p:nvPr/>
          </p:nvCxnSpPr>
          <p:spPr>
            <a:xfrm>
              <a:off x="4799379"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2" name="Straight Connector 71">
              <a:extLst>
                <a:ext uri="{FF2B5EF4-FFF2-40B4-BE49-F238E27FC236}">
                  <a16:creationId xmlns:a16="http://schemas.microsoft.com/office/drawing/2014/main" id="{2C012619-946A-4E06-B449-A2C8D2D4E1B5}"/>
                </a:ext>
              </a:extLst>
            </p:cNvPr>
            <p:cNvCxnSpPr>
              <a:cxnSpLocks/>
            </p:cNvCxnSpPr>
            <p:nvPr/>
          </p:nvCxnSpPr>
          <p:spPr>
            <a:xfrm flipH="1">
              <a:off x="4709015" y="2592285"/>
              <a:ext cx="75588" cy="8479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grpSp>
          <p:nvGrpSpPr>
            <p:cNvPr id="73" name="Group 4">
              <a:extLst>
                <a:ext uri="{FF2B5EF4-FFF2-40B4-BE49-F238E27FC236}">
                  <a16:creationId xmlns:a16="http://schemas.microsoft.com/office/drawing/2014/main" id="{395A33EB-9808-443D-9F91-1A249A808D4D}"/>
                </a:ext>
              </a:extLst>
            </p:cNvPr>
            <p:cNvGrpSpPr>
              <a:grpSpLocks noChangeAspect="1"/>
            </p:cNvGrpSpPr>
            <p:nvPr/>
          </p:nvGrpSpPr>
          <p:grpSpPr bwMode="auto">
            <a:xfrm>
              <a:off x="4987026" y="2624845"/>
              <a:ext cx="185277" cy="280416"/>
              <a:chOff x="1057" y="999"/>
              <a:chExt cx="225" cy="312"/>
            </a:xfrm>
            <a:solidFill>
              <a:srgbClr val="0078D4"/>
            </a:solidFill>
          </p:grpSpPr>
          <p:sp>
            <p:nvSpPr>
              <p:cNvPr id="91" name="Oval 5">
                <a:extLst>
                  <a:ext uri="{FF2B5EF4-FFF2-40B4-BE49-F238E27FC236}">
                    <a16:creationId xmlns:a16="http://schemas.microsoft.com/office/drawing/2014/main" id="{615B87A2-F85D-4301-A5E2-4F0838D026BE}"/>
                  </a:ext>
                </a:extLst>
              </p:cNvPr>
              <p:cNvSpPr>
                <a:spLocks noChangeArrowheads="1"/>
              </p:cNvSpPr>
              <p:nvPr/>
            </p:nvSpPr>
            <p:spPr bwMode="auto">
              <a:xfrm>
                <a:off x="1057" y="999"/>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7EB3038B-1E67-40EC-829F-B5DF5E9776EF}"/>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7">
                <a:extLst>
                  <a:ext uri="{FF2B5EF4-FFF2-40B4-BE49-F238E27FC236}">
                    <a16:creationId xmlns:a16="http://schemas.microsoft.com/office/drawing/2014/main" id="{BA099CE9-A374-4911-8936-49A8EBAF8D61}"/>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4" name="Freeform 8">
                <a:extLst>
                  <a:ext uri="{FF2B5EF4-FFF2-40B4-BE49-F238E27FC236}">
                    <a16:creationId xmlns:a16="http://schemas.microsoft.com/office/drawing/2014/main" id="{70A51006-036C-4A3F-9C95-359EDF0842C3}"/>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4" name="Group 96">
              <a:extLst>
                <a:ext uri="{FF2B5EF4-FFF2-40B4-BE49-F238E27FC236}">
                  <a16:creationId xmlns:a16="http://schemas.microsoft.com/office/drawing/2014/main" id="{FE094829-C44C-417E-8938-638BF4CA9EE2}"/>
                </a:ext>
              </a:extLst>
            </p:cNvPr>
            <p:cNvGrpSpPr>
              <a:grpSpLocks noChangeAspect="1"/>
            </p:cNvGrpSpPr>
            <p:nvPr/>
          </p:nvGrpSpPr>
          <p:grpSpPr bwMode="auto">
            <a:xfrm>
              <a:off x="4262868" y="2183779"/>
              <a:ext cx="270894" cy="276711"/>
              <a:chOff x="2208" y="2791"/>
              <a:chExt cx="312" cy="292"/>
            </a:xfrm>
          </p:grpSpPr>
          <p:sp>
            <p:nvSpPr>
              <p:cNvPr id="75" name="Rectangle 98">
                <a:extLst>
                  <a:ext uri="{FF2B5EF4-FFF2-40B4-BE49-F238E27FC236}">
                    <a16:creationId xmlns:a16="http://schemas.microsoft.com/office/drawing/2014/main" id="{55B0D739-9E35-49C9-80A1-D25B2653A9EF}"/>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6" name="Rectangle 99">
                <a:extLst>
                  <a:ext uri="{FF2B5EF4-FFF2-40B4-BE49-F238E27FC236}">
                    <a16:creationId xmlns:a16="http://schemas.microsoft.com/office/drawing/2014/main" id="{4E4CD28B-0E06-4298-97D4-C06DBEBD455D}"/>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7" name="Rectangle 100">
                <a:extLst>
                  <a:ext uri="{FF2B5EF4-FFF2-40B4-BE49-F238E27FC236}">
                    <a16:creationId xmlns:a16="http://schemas.microsoft.com/office/drawing/2014/main" id="{C13A6990-43F7-4A53-89C8-130B95FA52D9}"/>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8" name="Rectangle 101">
                <a:extLst>
                  <a:ext uri="{FF2B5EF4-FFF2-40B4-BE49-F238E27FC236}">
                    <a16:creationId xmlns:a16="http://schemas.microsoft.com/office/drawing/2014/main" id="{2E4600EE-2E9E-4695-A5FB-35994ACB1816}"/>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9" name="Oval 102">
                <a:extLst>
                  <a:ext uri="{FF2B5EF4-FFF2-40B4-BE49-F238E27FC236}">
                    <a16:creationId xmlns:a16="http://schemas.microsoft.com/office/drawing/2014/main" id="{4A9E4340-0555-4B88-AEC9-1E14BC5B121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0" name="Oval 103">
                <a:extLst>
                  <a:ext uri="{FF2B5EF4-FFF2-40B4-BE49-F238E27FC236}">
                    <a16:creationId xmlns:a16="http://schemas.microsoft.com/office/drawing/2014/main" id="{76A5DFD4-457A-4EAC-A62C-62F1F40CB9A7}"/>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1" name="Oval 104">
                <a:extLst>
                  <a:ext uri="{FF2B5EF4-FFF2-40B4-BE49-F238E27FC236}">
                    <a16:creationId xmlns:a16="http://schemas.microsoft.com/office/drawing/2014/main" id="{53F5A1D5-4F35-455D-B23A-ACB9A23A1A4E}"/>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2" name="Oval 105">
                <a:extLst>
                  <a:ext uri="{FF2B5EF4-FFF2-40B4-BE49-F238E27FC236}">
                    <a16:creationId xmlns:a16="http://schemas.microsoft.com/office/drawing/2014/main" id="{04A95074-6193-41D9-A6E7-4D43A4AEFB7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3" name="Oval 106">
                <a:extLst>
                  <a:ext uri="{FF2B5EF4-FFF2-40B4-BE49-F238E27FC236}">
                    <a16:creationId xmlns:a16="http://schemas.microsoft.com/office/drawing/2014/main" id="{DF8D2B3E-E600-413A-967E-CB6D7D9DE4EF}"/>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07">
                <a:extLst>
                  <a:ext uri="{FF2B5EF4-FFF2-40B4-BE49-F238E27FC236}">
                    <a16:creationId xmlns:a16="http://schemas.microsoft.com/office/drawing/2014/main" id="{3EB033C7-8D9E-462F-887D-2561B93C91F2}"/>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8">
                <a:extLst>
                  <a:ext uri="{FF2B5EF4-FFF2-40B4-BE49-F238E27FC236}">
                    <a16:creationId xmlns:a16="http://schemas.microsoft.com/office/drawing/2014/main" id="{A703B681-65F4-4FFB-98C0-274C808438D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09">
                <a:extLst>
                  <a:ext uri="{FF2B5EF4-FFF2-40B4-BE49-F238E27FC236}">
                    <a16:creationId xmlns:a16="http://schemas.microsoft.com/office/drawing/2014/main" id="{2D4178C4-55E9-41A0-91B9-6658C5D00E6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10">
                <a:extLst>
                  <a:ext uri="{FF2B5EF4-FFF2-40B4-BE49-F238E27FC236}">
                    <a16:creationId xmlns:a16="http://schemas.microsoft.com/office/drawing/2014/main" id="{75332090-6C13-4D7F-B6E5-5002AF41BE04}"/>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11">
                <a:extLst>
                  <a:ext uri="{FF2B5EF4-FFF2-40B4-BE49-F238E27FC236}">
                    <a16:creationId xmlns:a16="http://schemas.microsoft.com/office/drawing/2014/main" id="{B31DA10D-05D0-4340-838A-69F4CE631E5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12">
                <a:extLst>
                  <a:ext uri="{FF2B5EF4-FFF2-40B4-BE49-F238E27FC236}">
                    <a16:creationId xmlns:a16="http://schemas.microsoft.com/office/drawing/2014/main" id="{178E97C9-25A9-4FE0-9943-2D208A521506}"/>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3">
                <a:extLst>
                  <a:ext uri="{FF2B5EF4-FFF2-40B4-BE49-F238E27FC236}">
                    <a16:creationId xmlns:a16="http://schemas.microsoft.com/office/drawing/2014/main" id="{FF0262A4-2EBD-4001-B4AF-073542013F7F}"/>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97" name="Picture 96">
            <a:extLst>
              <a:ext uri="{FF2B5EF4-FFF2-40B4-BE49-F238E27FC236}">
                <a16:creationId xmlns:a16="http://schemas.microsoft.com/office/drawing/2014/main" id="{149533A0-F5EF-4802-AFBD-E1CD5956CF08}"/>
              </a:ext>
            </a:extLst>
          </p:cNvPr>
          <p:cNvPicPr>
            <a:picLocks noChangeAspect="1"/>
          </p:cNvPicPr>
          <p:nvPr userDrawn="1"/>
        </p:nvPicPr>
        <p:blipFill>
          <a:blip r:embed="rId2"/>
          <a:stretch>
            <a:fillRect/>
          </a:stretch>
        </p:blipFill>
        <p:spPr>
          <a:xfrm>
            <a:off x="1530608" y="2932172"/>
            <a:ext cx="750971" cy="750971"/>
          </a:xfrm>
          <a:prstGeom prst="rect">
            <a:avLst/>
          </a:prstGeom>
        </p:spPr>
      </p:pic>
    </p:spTree>
    <p:extLst>
      <p:ext uri="{BB962C8B-B14F-4D97-AF65-F5344CB8AC3E}">
        <p14:creationId xmlns:p14="http://schemas.microsoft.com/office/powerpoint/2010/main" val="31708254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36" name="Group 35">
            <a:extLst>
              <a:ext uri="{FF2B5EF4-FFF2-40B4-BE49-F238E27FC236}">
                <a16:creationId xmlns:a16="http://schemas.microsoft.com/office/drawing/2014/main" id="{4E02E165-8FB9-4BAC-89A8-82F852FC3D11}"/>
              </a:ext>
            </a:extLst>
          </p:cNvPr>
          <p:cNvGrpSpPr/>
          <p:nvPr userDrawn="1"/>
        </p:nvGrpSpPr>
        <p:grpSpPr>
          <a:xfrm>
            <a:off x="10029650" y="3023271"/>
            <a:ext cx="593947" cy="652463"/>
            <a:chOff x="10029649" y="3023271"/>
            <a:chExt cx="593947" cy="652463"/>
          </a:xfrm>
        </p:grpSpPr>
        <p:grpSp>
          <p:nvGrpSpPr>
            <p:cNvPr id="33" name="Group 32">
              <a:extLst>
                <a:ext uri="{FF2B5EF4-FFF2-40B4-BE49-F238E27FC236}">
                  <a16:creationId xmlns:a16="http://schemas.microsoft.com/office/drawing/2014/main" id="{612A56EB-B7AC-4F7F-A951-4B9C94A84077}"/>
                </a:ext>
              </a:extLst>
            </p:cNvPr>
            <p:cNvGrpSpPr/>
            <p:nvPr userDrawn="1"/>
          </p:nvGrpSpPr>
          <p:grpSpPr>
            <a:xfrm>
              <a:off x="10029649" y="3024859"/>
              <a:ext cx="137160" cy="650875"/>
              <a:chOff x="10029649" y="3024859"/>
              <a:chExt cx="137160" cy="650875"/>
            </a:xfrm>
          </p:grpSpPr>
          <p:cxnSp>
            <p:nvCxnSpPr>
              <p:cNvPr id="22" name="Straight Connector 21">
                <a:extLst>
                  <a:ext uri="{FF2B5EF4-FFF2-40B4-BE49-F238E27FC236}">
                    <a16:creationId xmlns:a16="http://schemas.microsoft.com/office/drawing/2014/main" id="{A9562522-E42A-43B7-AB52-62DDB37D5835}"/>
                  </a:ext>
                </a:extLst>
              </p:cNvPr>
              <p:cNvCxnSpPr>
                <a:cxnSpLocks/>
              </p:cNvCxnSpPr>
              <p:nvPr userDrawn="1"/>
            </p:nvCxnSpPr>
            <p:spPr>
              <a:xfrm rot="16200000">
                <a:off x="9772793" y="3350297"/>
                <a:ext cx="650875"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FFA8598-A624-4472-838A-16707C3B342C}"/>
                  </a:ext>
                </a:extLst>
              </p:cNvPr>
              <p:cNvSpPr/>
              <p:nvPr userDrawn="1"/>
            </p:nvSpPr>
            <p:spPr bwMode="auto">
              <a:xfrm rot="16200000">
                <a:off x="10029649" y="3133762"/>
                <a:ext cx="137160" cy="137160"/>
              </a:xfrm>
              <a:prstGeom prst="ellipse">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17B2223C-5277-40FD-9764-EDCABCA1DB2B}"/>
                </a:ext>
              </a:extLst>
            </p:cNvPr>
            <p:cNvGrpSpPr/>
            <p:nvPr userDrawn="1"/>
          </p:nvGrpSpPr>
          <p:grpSpPr>
            <a:xfrm>
              <a:off x="10258042" y="3023271"/>
              <a:ext cx="137160" cy="650875"/>
              <a:chOff x="10263352" y="3023271"/>
              <a:chExt cx="137160" cy="650875"/>
            </a:xfrm>
          </p:grpSpPr>
          <p:cxnSp>
            <p:nvCxnSpPr>
              <p:cNvPr id="25" name="Straight Connector 24">
                <a:extLst>
                  <a:ext uri="{FF2B5EF4-FFF2-40B4-BE49-F238E27FC236}">
                    <a16:creationId xmlns:a16="http://schemas.microsoft.com/office/drawing/2014/main" id="{B7E7DFE1-EE22-4435-AF30-BED58AC8C78A}"/>
                  </a:ext>
                </a:extLst>
              </p:cNvPr>
              <p:cNvCxnSpPr>
                <a:cxnSpLocks/>
              </p:cNvCxnSpPr>
              <p:nvPr userDrawn="1"/>
            </p:nvCxnSpPr>
            <p:spPr>
              <a:xfrm rot="16200000">
                <a:off x="10006496" y="3348709"/>
                <a:ext cx="650875" cy="0"/>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D6F491B-59F6-4334-A12A-E4D1ED0B2657}"/>
                  </a:ext>
                </a:extLst>
              </p:cNvPr>
              <p:cNvSpPr/>
              <p:nvPr userDrawn="1"/>
            </p:nvSpPr>
            <p:spPr bwMode="auto">
              <a:xfrm rot="16200000">
                <a:off x="10263352" y="3411574"/>
                <a:ext cx="137160" cy="137160"/>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D55FBD12-10EB-40C2-8197-8933EFEDC861}"/>
                </a:ext>
              </a:extLst>
            </p:cNvPr>
            <p:cNvGrpSpPr/>
            <p:nvPr userDrawn="1"/>
          </p:nvGrpSpPr>
          <p:grpSpPr>
            <a:xfrm>
              <a:off x="10486436" y="3023271"/>
              <a:ext cx="137160" cy="650875"/>
              <a:chOff x="10486436" y="3023271"/>
              <a:chExt cx="137160" cy="650875"/>
            </a:xfrm>
          </p:grpSpPr>
          <p:cxnSp>
            <p:nvCxnSpPr>
              <p:cNvPr id="29" name="Straight Connector 28">
                <a:extLst>
                  <a:ext uri="{FF2B5EF4-FFF2-40B4-BE49-F238E27FC236}">
                    <a16:creationId xmlns:a16="http://schemas.microsoft.com/office/drawing/2014/main" id="{27A2D27B-1592-4A16-BC95-26D2F3826189}"/>
                  </a:ext>
                </a:extLst>
              </p:cNvPr>
              <p:cNvCxnSpPr>
                <a:cxnSpLocks/>
              </p:cNvCxnSpPr>
              <p:nvPr userDrawn="1"/>
            </p:nvCxnSpPr>
            <p:spPr>
              <a:xfrm rot="16200000">
                <a:off x="10229580" y="3348709"/>
                <a:ext cx="650875" cy="0"/>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67CDA03-9CF4-45AD-86F3-81060A27A728}"/>
                  </a:ext>
                </a:extLst>
              </p:cNvPr>
              <p:cNvSpPr/>
              <p:nvPr userDrawn="1"/>
            </p:nvSpPr>
            <p:spPr bwMode="auto">
              <a:xfrm rot="16200000">
                <a:off x="10486436" y="3176084"/>
                <a:ext cx="137160" cy="137160"/>
              </a:xfrm>
              <a:prstGeom prst="ellipse">
                <a:avLst/>
              </a:prstGeom>
              <a:solidFill>
                <a:schemeClr val="accent1">
                  <a:lumMod val="60000"/>
                  <a:lumOff val="40000"/>
                </a:schemeClr>
              </a:solid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3" name="Group 42">
            <a:extLst>
              <a:ext uri="{FF2B5EF4-FFF2-40B4-BE49-F238E27FC236}">
                <a16:creationId xmlns:a16="http://schemas.microsoft.com/office/drawing/2014/main" id="{CF55D524-3FF9-43DD-AA89-0CF3F9348DBB}"/>
              </a:ext>
            </a:extLst>
          </p:cNvPr>
          <p:cNvGrpSpPr/>
          <p:nvPr userDrawn="1"/>
        </p:nvGrpSpPr>
        <p:grpSpPr>
          <a:xfrm>
            <a:off x="4387850" y="3001963"/>
            <a:ext cx="649288" cy="695325"/>
            <a:chOff x="4387850" y="3001963"/>
            <a:chExt cx="649288" cy="695325"/>
          </a:xfrm>
        </p:grpSpPr>
        <p:grpSp>
          <p:nvGrpSpPr>
            <p:cNvPr id="37" name="Group 4">
              <a:extLst>
                <a:ext uri="{FF2B5EF4-FFF2-40B4-BE49-F238E27FC236}">
                  <a16:creationId xmlns:a16="http://schemas.microsoft.com/office/drawing/2014/main" id="{F0E161BB-F7C6-4642-9264-893C9F2C2E2B}"/>
                </a:ext>
              </a:extLst>
            </p:cNvPr>
            <p:cNvGrpSpPr>
              <a:grpSpLocks noChangeAspect="1"/>
            </p:cNvGrpSpPr>
            <p:nvPr userDrawn="1"/>
          </p:nvGrpSpPr>
          <p:grpSpPr bwMode="auto">
            <a:xfrm>
              <a:off x="4387850" y="3001963"/>
              <a:ext cx="649288" cy="695325"/>
              <a:chOff x="2764" y="1891"/>
              <a:chExt cx="409" cy="438"/>
            </a:xfrm>
          </p:grpSpPr>
          <p:sp>
            <p:nvSpPr>
              <p:cNvPr id="38" name="AutoShape 3">
                <a:extLst>
                  <a:ext uri="{FF2B5EF4-FFF2-40B4-BE49-F238E27FC236}">
                    <a16:creationId xmlns:a16="http://schemas.microsoft.com/office/drawing/2014/main" id="{1A5B60B3-A3D9-4427-9644-175CC548EB1E}"/>
                  </a:ext>
                </a:extLst>
              </p:cNvPr>
              <p:cNvSpPr>
                <a:spLocks noChangeAspect="1" noChangeArrowheads="1" noTextEdit="1"/>
              </p:cNvSpPr>
              <p:nvPr userDrawn="1"/>
            </p:nvSpPr>
            <p:spPr bwMode="auto">
              <a:xfrm>
                <a:off x="2764" y="1891"/>
                <a:ext cx="40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5">
                <a:extLst>
                  <a:ext uri="{FF2B5EF4-FFF2-40B4-BE49-F238E27FC236}">
                    <a16:creationId xmlns:a16="http://schemas.microsoft.com/office/drawing/2014/main" id="{8251BCCB-4751-462C-B250-60DB8D01E8BD}"/>
                  </a:ext>
                </a:extLst>
              </p:cNvPr>
              <p:cNvSpPr>
                <a:spLocks/>
              </p:cNvSpPr>
              <p:nvPr userDrawn="1"/>
            </p:nvSpPr>
            <p:spPr bwMode="auto">
              <a:xfrm>
                <a:off x="2764" y="1891"/>
                <a:ext cx="409" cy="438"/>
              </a:xfrm>
              <a:custGeom>
                <a:avLst/>
                <a:gdLst>
                  <a:gd name="T0" fmla="*/ 328 w 409"/>
                  <a:gd name="T1" fmla="*/ 226 h 438"/>
                  <a:gd name="T2" fmla="*/ 300 w 409"/>
                  <a:gd name="T3" fmla="*/ 253 h 438"/>
                  <a:gd name="T4" fmla="*/ 336 w 409"/>
                  <a:gd name="T5" fmla="*/ 291 h 438"/>
                  <a:gd name="T6" fmla="*/ 224 w 409"/>
                  <a:gd name="T7" fmla="*/ 291 h 438"/>
                  <a:gd name="T8" fmla="*/ 224 w 409"/>
                  <a:gd name="T9" fmla="*/ 73 h 438"/>
                  <a:gd name="T10" fmla="*/ 259 w 409"/>
                  <a:gd name="T11" fmla="*/ 109 h 438"/>
                  <a:gd name="T12" fmla="*/ 286 w 409"/>
                  <a:gd name="T13" fmla="*/ 81 h 438"/>
                  <a:gd name="T14" fmla="*/ 205 w 409"/>
                  <a:gd name="T15" fmla="*/ 0 h 438"/>
                  <a:gd name="T16" fmla="*/ 123 w 409"/>
                  <a:gd name="T17" fmla="*/ 81 h 438"/>
                  <a:gd name="T18" fmla="*/ 150 w 409"/>
                  <a:gd name="T19" fmla="*/ 109 h 438"/>
                  <a:gd name="T20" fmla="*/ 185 w 409"/>
                  <a:gd name="T21" fmla="*/ 74 h 438"/>
                  <a:gd name="T22" fmla="*/ 185 w 409"/>
                  <a:gd name="T23" fmla="*/ 185 h 438"/>
                  <a:gd name="T24" fmla="*/ 73 w 409"/>
                  <a:gd name="T25" fmla="*/ 185 h 438"/>
                  <a:gd name="T26" fmla="*/ 109 w 409"/>
                  <a:gd name="T27" fmla="*/ 150 h 438"/>
                  <a:gd name="T28" fmla="*/ 82 w 409"/>
                  <a:gd name="T29" fmla="*/ 123 h 438"/>
                  <a:gd name="T30" fmla="*/ 0 w 409"/>
                  <a:gd name="T31" fmla="*/ 204 h 438"/>
                  <a:gd name="T32" fmla="*/ 81 w 409"/>
                  <a:gd name="T33" fmla="*/ 286 h 438"/>
                  <a:gd name="T34" fmla="*/ 109 w 409"/>
                  <a:gd name="T35" fmla="*/ 259 h 438"/>
                  <a:gd name="T36" fmla="*/ 73 w 409"/>
                  <a:gd name="T37" fmla="*/ 223 h 438"/>
                  <a:gd name="T38" fmla="*/ 185 w 409"/>
                  <a:gd name="T39" fmla="*/ 223 h 438"/>
                  <a:gd name="T40" fmla="*/ 185 w 409"/>
                  <a:gd name="T41" fmla="*/ 438 h 438"/>
                  <a:gd name="T42" fmla="*/ 224 w 409"/>
                  <a:gd name="T43" fmla="*/ 438 h 438"/>
                  <a:gd name="T44" fmla="*/ 224 w 409"/>
                  <a:gd name="T45" fmla="*/ 329 h 438"/>
                  <a:gd name="T46" fmla="*/ 336 w 409"/>
                  <a:gd name="T47" fmla="*/ 329 h 438"/>
                  <a:gd name="T48" fmla="*/ 300 w 409"/>
                  <a:gd name="T49" fmla="*/ 361 h 438"/>
                  <a:gd name="T50" fmla="*/ 328 w 409"/>
                  <a:gd name="T51" fmla="*/ 388 h 438"/>
                  <a:gd name="T52" fmla="*/ 409 w 409"/>
                  <a:gd name="T53" fmla="*/ 307 h 438"/>
                  <a:gd name="T54" fmla="*/ 328 w 409"/>
                  <a:gd name="T55" fmla="*/ 22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 h="438">
                    <a:moveTo>
                      <a:pt x="328" y="226"/>
                    </a:moveTo>
                    <a:lnTo>
                      <a:pt x="300" y="253"/>
                    </a:lnTo>
                    <a:lnTo>
                      <a:pt x="336" y="291"/>
                    </a:lnTo>
                    <a:lnTo>
                      <a:pt x="224" y="291"/>
                    </a:lnTo>
                    <a:lnTo>
                      <a:pt x="224" y="73"/>
                    </a:lnTo>
                    <a:lnTo>
                      <a:pt x="259" y="109"/>
                    </a:lnTo>
                    <a:lnTo>
                      <a:pt x="286" y="81"/>
                    </a:lnTo>
                    <a:lnTo>
                      <a:pt x="205" y="0"/>
                    </a:lnTo>
                    <a:lnTo>
                      <a:pt x="123" y="81"/>
                    </a:lnTo>
                    <a:lnTo>
                      <a:pt x="150" y="109"/>
                    </a:lnTo>
                    <a:lnTo>
                      <a:pt x="185" y="74"/>
                    </a:lnTo>
                    <a:lnTo>
                      <a:pt x="185" y="185"/>
                    </a:lnTo>
                    <a:lnTo>
                      <a:pt x="73" y="185"/>
                    </a:lnTo>
                    <a:lnTo>
                      <a:pt x="109" y="150"/>
                    </a:lnTo>
                    <a:lnTo>
                      <a:pt x="82" y="123"/>
                    </a:lnTo>
                    <a:lnTo>
                      <a:pt x="0" y="204"/>
                    </a:lnTo>
                    <a:lnTo>
                      <a:pt x="81" y="286"/>
                    </a:lnTo>
                    <a:lnTo>
                      <a:pt x="109" y="259"/>
                    </a:lnTo>
                    <a:lnTo>
                      <a:pt x="73" y="223"/>
                    </a:lnTo>
                    <a:lnTo>
                      <a:pt x="185" y="223"/>
                    </a:lnTo>
                    <a:lnTo>
                      <a:pt x="185" y="438"/>
                    </a:lnTo>
                    <a:lnTo>
                      <a:pt x="224" y="438"/>
                    </a:lnTo>
                    <a:lnTo>
                      <a:pt x="224" y="329"/>
                    </a:lnTo>
                    <a:lnTo>
                      <a:pt x="336" y="329"/>
                    </a:lnTo>
                    <a:lnTo>
                      <a:pt x="300" y="361"/>
                    </a:lnTo>
                    <a:lnTo>
                      <a:pt x="328" y="388"/>
                    </a:lnTo>
                    <a:lnTo>
                      <a:pt x="409" y="307"/>
                    </a:lnTo>
                    <a:lnTo>
                      <a:pt x="328" y="22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6">
                <a:extLst>
                  <a:ext uri="{FF2B5EF4-FFF2-40B4-BE49-F238E27FC236}">
                    <a16:creationId xmlns:a16="http://schemas.microsoft.com/office/drawing/2014/main" id="{A1B2B908-A650-4445-AF23-359E0DDE78CF}"/>
                  </a:ext>
                </a:extLst>
              </p:cNvPr>
              <p:cNvSpPr>
                <a:spLocks/>
              </p:cNvSpPr>
              <p:nvPr userDrawn="1"/>
            </p:nvSpPr>
            <p:spPr bwMode="auto">
              <a:xfrm>
                <a:off x="2988" y="2117"/>
                <a:ext cx="185" cy="162"/>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6">
              <a:extLst>
                <a:ext uri="{FF2B5EF4-FFF2-40B4-BE49-F238E27FC236}">
                  <a16:creationId xmlns:a16="http://schemas.microsoft.com/office/drawing/2014/main" id="{6DC1E3D6-7433-49D1-8616-86F1FECFD0E3}"/>
                </a:ext>
              </a:extLst>
            </p:cNvPr>
            <p:cNvSpPr>
              <a:spLocks/>
            </p:cNvSpPr>
            <p:nvPr userDrawn="1"/>
          </p:nvSpPr>
          <p:spPr bwMode="auto">
            <a:xfrm rot="10800000">
              <a:off x="4387850" y="3200508"/>
              <a:ext cx="293688" cy="257175"/>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4" name="Group 9">
            <a:extLst>
              <a:ext uri="{FF2B5EF4-FFF2-40B4-BE49-F238E27FC236}">
                <a16:creationId xmlns:a16="http://schemas.microsoft.com/office/drawing/2014/main" id="{101769AF-0246-47BA-9A3E-14AAF8ACB34D}"/>
              </a:ext>
            </a:extLst>
          </p:cNvPr>
          <p:cNvGrpSpPr>
            <a:grpSpLocks noChangeAspect="1"/>
          </p:cNvGrpSpPr>
          <p:nvPr userDrawn="1"/>
        </p:nvGrpSpPr>
        <p:grpSpPr bwMode="auto">
          <a:xfrm>
            <a:off x="7172325" y="3001963"/>
            <a:ext cx="695325" cy="695325"/>
            <a:chOff x="4518" y="1891"/>
            <a:chExt cx="438" cy="438"/>
          </a:xfrm>
        </p:grpSpPr>
        <p:sp>
          <p:nvSpPr>
            <p:cNvPr id="45" name="AutoShape 8">
              <a:extLst>
                <a:ext uri="{FF2B5EF4-FFF2-40B4-BE49-F238E27FC236}">
                  <a16:creationId xmlns:a16="http://schemas.microsoft.com/office/drawing/2014/main" id="{91E93D47-E8ED-4306-8D6A-7611148F15FC}"/>
                </a:ext>
              </a:extLst>
            </p:cNvPr>
            <p:cNvSpPr>
              <a:spLocks noChangeAspect="1" noChangeArrowheads="1" noTextEdit="1"/>
            </p:cNvSpPr>
            <p:nvPr userDrawn="1"/>
          </p:nvSpPr>
          <p:spPr bwMode="auto">
            <a:xfrm>
              <a:off x="4518" y="1891"/>
              <a:ext cx="438"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0">
              <a:extLst>
                <a:ext uri="{FF2B5EF4-FFF2-40B4-BE49-F238E27FC236}">
                  <a16:creationId xmlns:a16="http://schemas.microsoft.com/office/drawing/2014/main" id="{8564755A-CC7A-4AB1-83FA-1FF06276AACB}"/>
                </a:ext>
              </a:extLst>
            </p:cNvPr>
            <p:cNvSpPr>
              <a:spLocks noEditPoints="1"/>
            </p:cNvSpPr>
            <p:nvPr userDrawn="1"/>
          </p:nvSpPr>
          <p:spPr bwMode="auto">
            <a:xfrm>
              <a:off x="4636" y="1905"/>
              <a:ext cx="325" cy="287"/>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1">
              <a:extLst>
                <a:ext uri="{FF2B5EF4-FFF2-40B4-BE49-F238E27FC236}">
                  <a16:creationId xmlns:a16="http://schemas.microsoft.com/office/drawing/2014/main" id="{34BB26B7-FF18-4622-928F-6D967988851E}"/>
                </a:ext>
              </a:extLst>
            </p:cNvPr>
            <p:cNvSpPr>
              <a:spLocks/>
            </p:cNvSpPr>
            <p:nvPr userDrawn="1"/>
          </p:nvSpPr>
          <p:spPr bwMode="auto">
            <a:xfrm>
              <a:off x="4832" y="1891"/>
              <a:ext cx="43" cy="39"/>
            </a:xfrm>
            <a:custGeom>
              <a:avLst/>
              <a:gdLst>
                <a:gd name="T0" fmla="*/ 34 w 43"/>
                <a:gd name="T1" fmla="*/ 39 h 39"/>
                <a:gd name="T2" fmla="*/ 0 w 43"/>
                <a:gd name="T3" fmla="*/ 25 h 39"/>
                <a:gd name="T4" fmla="*/ 10 w 43"/>
                <a:gd name="T5" fmla="*/ 0 h 39"/>
                <a:gd name="T6" fmla="*/ 43 w 43"/>
                <a:gd name="T7" fmla="*/ 14 h 39"/>
                <a:gd name="T8" fmla="*/ 34 w 43"/>
                <a:gd name="T9" fmla="*/ 39 h 39"/>
              </a:gdLst>
              <a:ahLst/>
              <a:cxnLst>
                <a:cxn ang="0">
                  <a:pos x="T0" y="T1"/>
                </a:cxn>
                <a:cxn ang="0">
                  <a:pos x="T2" y="T3"/>
                </a:cxn>
                <a:cxn ang="0">
                  <a:pos x="T4" y="T5"/>
                </a:cxn>
                <a:cxn ang="0">
                  <a:pos x="T6" y="T7"/>
                </a:cxn>
                <a:cxn ang="0">
                  <a:pos x="T8" y="T9"/>
                </a:cxn>
              </a:cxnLst>
              <a:rect l="0" t="0" r="r" b="b"/>
              <a:pathLst>
                <a:path w="43" h="39">
                  <a:moveTo>
                    <a:pt x="34" y="39"/>
                  </a:moveTo>
                  <a:lnTo>
                    <a:pt x="0" y="25"/>
                  </a:lnTo>
                  <a:lnTo>
                    <a:pt x="10" y="0"/>
                  </a:lnTo>
                  <a:lnTo>
                    <a:pt x="43" y="14"/>
                  </a:lnTo>
                  <a:lnTo>
                    <a:pt x="34"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2">
              <a:extLst>
                <a:ext uri="{FF2B5EF4-FFF2-40B4-BE49-F238E27FC236}">
                  <a16:creationId xmlns:a16="http://schemas.microsoft.com/office/drawing/2014/main" id="{5DA30236-E9CE-4E8F-93FA-9DBBF1FEA72E}"/>
                </a:ext>
              </a:extLst>
            </p:cNvPr>
            <p:cNvSpPr>
              <a:spLocks/>
            </p:cNvSpPr>
            <p:nvPr userDrawn="1"/>
          </p:nvSpPr>
          <p:spPr bwMode="auto">
            <a:xfrm>
              <a:off x="4722" y="2167"/>
              <a:ext cx="43" cy="39"/>
            </a:xfrm>
            <a:custGeom>
              <a:avLst/>
              <a:gdLst>
                <a:gd name="T0" fmla="*/ 33 w 43"/>
                <a:gd name="T1" fmla="*/ 39 h 39"/>
                <a:gd name="T2" fmla="*/ 0 w 43"/>
                <a:gd name="T3" fmla="*/ 26 h 39"/>
                <a:gd name="T4" fmla="*/ 10 w 43"/>
                <a:gd name="T5" fmla="*/ 0 h 39"/>
                <a:gd name="T6" fmla="*/ 43 w 43"/>
                <a:gd name="T7" fmla="*/ 14 h 39"/>
                <a:gd name="T8" fmla="*/ 33 w 43"/>
                <a:gd name="T9" fmla="*/ 39 h 39"/>
              </a:gdLst>
              <a:ahLst/>
              <a:cxnLst>
                <a:cxn ang="0">
                  <a:pos x="T0" y="T1"/>
                </a:cxn>
                <a:cxn ang="0">
                  <a:pos x="T2" y="T3"/>
                </a:cxn>
                <a:cxn ang="0">
                  <a:pos x="T4" y="T5"/>
                </a:cxn>
                <a:cxn ang="0">
                  <a:pos x="T6" y="T7"/>
                </a:cxn>
                <a:cxn ang="0">
                  <a:pos x="T8" y="T9"/>
                </a:cxn>
              </a:cxnLst>
              <a:rect l="0" t="0" r="r" b="b"/>
              <a:pathLst>
                <a:path w="43" h="39">
                  <a:moveTo>
                    <a:pt x="33" y="39"/>
                  </a:moveTo>
                  <a:lnTo>
                    <a:pt x="0" y="26"/>
                  </a:lnTo>
                  <a:lnTo>
                    <a:pt x="10" y="0"/>
                  </a:lnTo>
                  <a:lnTo>
                    <a:pt x="43" y="14"/>
                  </a:lnTo>
                  <a:lnTo>
                    <a:pt x="33"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3">
              <a:extLst>
                <a:ext uri="{FF2B5EF4-FFF2-40B4-BE49-F238E27FC236}">
                  <a16:creationId xmlns:a16="http://schemas.microsoft.com/office/drawing/2014/main" id="{73DC0344-09FA-419D-96F2-4D226882508F}"/>
                </a:ext>
              </a:extLst>
            </p:cNvPr>
            <p:cNvSpPr>
              <a:spLocks/>
            </p:cNvSpPr>
            <p:nvPr userDrawn="1"/>
          </p:nvSpPr>
          <p:spPr bwMode="auto">
            <a:xfrm>
              <a:off x="4918" y="2082"/>
              <a:ext cx="38" cy="43"/>
            </a:xfrm>
            <a:custGeom>
              <a:avLst/>
              <a:gdLst>
                <a:gd name="T0" fmla="*/ 38 w 38"/>
                <a:gd name="T1" fmla="*/ 10 h 43"/>
                <a:gd name="T2" fmla="*/ 25 w 38"/>
                <a:gd name="T3" fmla="*/ 43 h 43"/>
                <a:gd name="T4" fmla="*/ 0 w 38"/>
                <a:gd name="T5" fmla="*/ 33 h 43"/>
                <a:gd name="T6" fmla="*/ 13 w 38"/>
                <a:gd name="T7" fmla="*/ 0 h 43"/>
                <a:gd name="T8" fmla="*/ 38 w 38"/>
                <a:gd name="T9" fmla="*/ 10 h 43"/>
              </a:gdLst>
              <a:ahLst/>
              <a:cxnLst>
                <a:cxn ang="0">
                  <a:pos x="T0" y="T1"/>
                </a:cxn>
                <a:cxn ang="0">
                  <a:pos x="T2" y="T3"/>
                </a:cxn>
                <a:cxn ang="0">
                  <a:pos x="T4" y="T5"/>
                </a:cxn>
                <a:cxn ang="0">
                  <a:pos x="T6" y="T7"/>
                </a:cxn>
                <a:cxn ang="0">
                  <a:pos x="T8" y="T9"/>
                </a:cxn>
              </a:cxnLst>
              <a:rect l="0" t="0" r="r" b="b"/>
              <a:pathLst>
                <a:path w="38" h="43">
                  <a:moveTo>
                    <a:pt x="38" y="10"/>
                  </a:moveTo>
                  <a:lnTo>
                    <a:pt x="25" y="43"/>
                  </a:lnTo>
                  <a:lnTo>
                    <a:pt x="0" y="33"/>
                  </a:lnTo>
                  <a:lnTo>
                    <a:pt x="13" y="0"/>
                  </a:lnTo>
                  <a:lnTo>
                    <a:pt x="38"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4">
              <a:extLst>
                <a:ext uri="{FF2B5EF4-FFF2-40B4-BE49-F238E27FC236}">
                  <a16:creationId xmlns:a16="http://schemas.microsoft.com/office/drawing/2014/main" id="{1856DA9B-DB02-45E1-A5C4-60B171D431A2}"/>
                </a:ext>
              </a:extLst>
            </p:cNvPr>
            <p:cNvSpPr>
              <a:spLocks/>
            </p:cNvSpPr>
            <p:nvPr userDrawn="1"/>
          </p:nvSpPr>
          <p:spPr bwMode="auto">
            <a:xfrm>
              <a:off x="4641" y="1972"/>
              <a:ext cx="39" cy="43"/>
            </a:xfrm>
            <a:custGeom>
              <a:avLst/>
              <a:gdLst>
                <a:gd name="T0" fmla="*/ 39 w 39"/>
                <a:gd name="T1" fmla="*/ 10 h 43"/>
                <a:gd name="T2" fmla="*/ 25 w 39"/>
                <a:gd name="T3" fmla="*/ 43 h 43"/>
                <a:gd name="T4" fmla="*/ 0 w 39"/>
                <a:gd name="T5" fmla="*/ 33 h 43"/>
                <a:gd name="T6" fmla="*/ 14 w 39"/>
                <a:gd name="T7" fmla="*/ 0 h 43"/>
                <a:gd name="T8" fmla="*/ 39 w 39"/>
                <a:gd name="T9" fmla="*/ 10 h 43"/>
              </a:gdLst>
              <a:ahLst/>
              <a:cxnLst>
                <a:cxn ang="0">
                  <a:pos x="T0" y="T1"/>
                </a:cxn>
                <a:cxn ang="0">
                  <a:pos x="T2" y="T3"/>
                </a:cxn>
                <a:cxn ang="0">
                  <a:pos x="T4" y="T5"/>
                </a:cxn>
                <a:cxn ang="0">
                  <a:pos x="T6" y="T7"/>
                </a:cxn>
                <a:cxn ang="0">
                  <a:pos x="T8" y="T9"/>
                </a:cxn>
              </a:cxnLst>
              <a:rect l="0" t="0" r="r" b="b"/>
              <a:pathLst>
                <a:path w="39" h="43">
                  <a:moveTo>
                    <a:pt x="39" y="10"/>
                  </a:moveTo>
                  <a:lnTo>
                    <a:pt x="25" y="43"/>
                  </a:lnTo>
                  <a:lnTo>
                    <a:pt x="0" y="33"/>
                  </a:lnTo>
                  <a:lnTo>
                    <a:pt x="14" y="0"/>
                  </a:lnTo>
                  <a:lnTo>
                    <a:pt x="39"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5">
              <a:extLst>
                <a:ext uri="{FF2B5EF4-FFF2-40B4-BE49-F238E27FC236}">
                  <a16:creationId xmlns:a16="http://schemas.microsoft.com/office/drawing/2014/main" id="{B63404C3-AAE2-462E-BFDA-1216E42E7DB8}"/>
                </a:ext>
              </a:extLst>
            </p:cNvPr>
            <p:cNvSpPr>
              <a:spLocks/>
            </p:cNvSpPr>
            <p:nvPr userDrawn="1"/>
          </p:nvSpPr>
          <p:spPr bwMode="auto">
            <a:xfrm>
              <a:off x="4643" y="2085"/>
              <a:ext cx="39" cy="44"/>
            </a:xfrm>
            <a:custGeom>
              <a:avLst/>
              <a:gdLst>
                <a:gd name="T0" fmla="*/ 24 w 39"/>
                <a:gd name="T1" fmla="*/ 0 h 44"/>
                <a:gd name="T2" fmla="*/ 39 w 39"/>
                <a:gd name="T3" fmla="*/ 34 h 44"/>
                <a:gd name="T4" fmla="*/ 14 w 39"/>
                <a:gd name="T5" fmla="*/ 44 h 44"/>
                <a:gd name="T6" fmla="*/ 0 w 39"/>
                <a:gd name="T7" fmla="*/ 11 h 44"/>
                <a:gd name="T8" fmla="*/ 24 w 39"/>
                <a:gd name="T9" fmla="*/ 0 h 44"/>
              </a:gdLst>
              <a:ahLst/>
              <a:cxnLst>
                <a:cxn ang="0">
                  <a:pos x="T0" y="T1"/>
                </a:cxn>
                <a:cxn ang="0">
                  <a:pos x="T2" y="T3"/>
                </a:cxn>
                <a:cxn ang="0">
                  <a:pos x="T4" y="T5"/>
                </a:cxn>
                <a:cxn ang="0">
                  <a:pos x="T6" y="T7"/>
                </a:cxn>
                <a:cxn ang="0">
                  <a:pos x="T8" y="T9"/>
                </a:cxn>
              </a:cxnLst>
              <a:rect l="0" t="0" r="r" b="b"/>
              <a:pathLst>
                <a:path w="39" h="44">
                  <a:moveTo>
                    <a:pt x="24" y="0"/>
                  </a:moveTo>
                  <a:lnTo>
                    <a:pt x="39" y="34"/>
                  </a:lnTo>
                  <a:lnTo>
                    <a:pt x="14" y="44"/>
                  </a:lnTo>
                  <a:lnTo>
                    <a:pt x="0" y="11"/>
                  </a:lnTo>
                  <a:lnTo>
                    <a:pt x="2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94A797C2-15AB-46CF-8E5A-3156B2FAF372}"/>
                </a:ext>
              </a:extLst>
            </p:cNvPr>
            <p:cNvSpPr>
              <a:spLocks/>
            </p:cNvSpPr>
            <p:nvPr userDrawn="1"/>
          </p:nvSpPr>
          <p:spPr bwMode="auto">
            <a:xfrm>
              <a:off x="4916" y="1968"/>
              <a:ext cx="39" cy="44"/>
            </a:xfrm>
            <a:custGeom>
              <a:avLst/>
              <a:gdLst>
                <a:gd name="T0" fmla="*/ 25 w 39"/>
                <a:gd name="T1" fmla="*/ 0 h 44"/>
                <a:gd name="T2" fmla="*/ 39 w 39"/>
                <a:gd name="T3" fmla="*/ 33 h 44"/>
                <a:gd name="T4" fmla="*/ 14 w 39"/>
                <a:gd name="T5" fmla="*/ 44 h 44"/>
                <a:gd name="T6" fmla="*/ 0 w 39"/>
                <a:gd name="T7" fmla="*/ 11 h 44"/>
                <a:gd name="T8" fmla="*/ 25 w 39"/>
                <a:gd name="T9" fmla="*/ 0 h 44"/>
              </a:gdLst>
              <a:ahLst/>
              <a:cxnLst>
                <a:cxn ang="0">
                  <a:pos x="T0" y="T1"/>
                </a:cxn>
                <a:cxn ang="0">
                  <a:pos x="T2" y="T3"/>
                </a:cxn>
                <a:cxn ang="0">
                  <a:pos x="T4" y="T5"/>
                </a:cxn>
                <a:cxn ang="0">
                  <a:pos x="T6" y="T7"/>
                </a:cxn>
                <a:cxn ang="0">
                  <a:pos x="T8" y="T9"/>
                </a:cxn>
              </a:cxnLst>
              <a:rect l="0" t="0" r="r" b="b"/>
              <a:pathLst>
                <a:path w="39" h="44">
                  <a:moveTo>
                    <a:pt x="25" y="0"/>
                  </a:moveTo>
                  <a:lnTo>
                    <a:pt x="39" y="33"/>
                  </a:lnTo>
                  <a:lnTo>
                    <a:pt x="14" y="44"/>
                  </a:lnTo>
                  <a:lnTo>
                    <a:pt x="0" y="11"/>
                  </a:lnTo>
                  <a:lnTo>
                    <a:pt x="2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7">
              <a:extLst>
                <a:ext uri="{FF2B5EF4-FFF2-40B4-BE49-F238E27FC236}">
                  <a16:creationId xmlns:a16="http://schemas.microsoft.com/office/drawing/2014/main" id="{E011851D-1687-42E6-9BF2-9B1A1D2B5695}"/>
                </a:ext>
              </a:extLst>
            </p:cNvPr>
            <p:cNvSpPr>
              <a:spLocks/>
            </p:cNvSpPr>
            <p:nvPr userDrawn="1"/>
          </p:nvSpPr>
          <p:spPr bwMode="auto">
            <a:xfrm>
              <a:off x="4836" y="2166"/>
              <a:ext cx="43" cy="39"/>
            </a:xfrm>
            <a:custGeom>
              <a:avLst/>
              <a:gdLst>
                <a:gd name="T0" fmla="*/ 0 w 43"/>
                <a:gd name="T1" fmla="*/ 14 h 39"/>
                <a:gd name="T2" fmla="*/ 33 w 43"/>
                <a:gd name="T3" fmla="*/ 0 h 39"/>
                <a:gd name="T4" fmla="*/ 43 w 43"/>
                <a:gd name="T5" fmla="*/ 24 h 39"/>
                <a:gd name="T6" fmla="*/ 10 w 43"/>
                <a:gd name="T7" fmla="*/ 39 h 39"/>
                <a:gd name="T8" fmla="*/ 0 w 43"/>
                <a:gd name="T9" fmla="*/ 14 h 39"/>
              </a:gdLst>
              <a:ahLst/>
              <a:cxnLst>
                <a:cxn ang="0">
                  <a:pos x="T0" y="T1"/>
                </a:cxn>
                <a:cxn ang="0">
                  <a:pos x="T2" y="T3"/>
                </a:cxn>
                <a:cxn ang="0">
                  <a:pos x="T4" y="T5"/>
                </a:cxn>
                <a:cxn ang="0">
                  <a:pos x="T6" y="T7"/>
                </a:cxn>
                <a:cxn ang="0">
                  <a:pos x="T8" y="T9"/>
                </a:cxn>
              </a:cxnLst>
              <a:rect l="0" t="0" r="r" b="b"/>
              <a:pathLst>
                <a:path w="43" h="39">
                  <a:moveTo>
                    <a:pt x="0" y="14"/>
                  </a:moveTo>
                  <a:lnTo>
                    <a:pt x="33" y="0"/>
                  </a:lnTo>
                  <a:lnTo>
                    <a:pt x="43" y="24"/>
                  </a:lnTo>
                  <a:lnTo>
                    <a:pt x="10"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8">
              <a:extLst>
                <a:ext uri="{FF2B5EF4-FFF2-40B4-BE49-F238E27FC236}">
                  <a16:creationId xmlns:a16="http://schemas.microsoft.com/office/drawing/2014/main" id="{BC2F536A-E8C5-46E3-93FA-DAC950037F7B}"/>
                </a:ext>
              </a:extLst>
            </p:cNvPr>
            <p:cNvSpPr>
              <a:spLocks/>
            </p:cNvSpPr>
            <p:nvPr userDrawn="1"/>
          </p:nvSpPr>
          <p:spPr bwMode="auto">
            <a:xfrm>
              <a:off x="4718" y="1892"/>
              <a:ext cx="44" cy="39"/>
            </a:xfrm>
            <a:custGeom>
              <a:avLst/>
              <a:gdLst>
                <a:gd name="T0" fmla="*/ 0 w 44"/>
                <a:gd name="T1" fmla="*/ 14 h 39"/>
                <a:gd name="T2" fmla="*/ 33 w 44"/>
                <a:gd name="T3" fmla="*/ 0 h 39"/>
                <a:gd name="T4" fmla="*/ 44 w 44"/>
                <a:gd name="T5" fmla="*/ 25 h 39"/>
                <a:gd name="T6" fmla="*/ 11 w 44"/>
                <a:gd name="T7" fmla="*/ 39 h 39"/>
                <a:gd name="T8" fmla="*/ 0 w 44"/>
                <a:gd name="T9" fmla="*/ 14 h 39"/>
              </a:gdLst>
              <a:ahLst/>
              <a:cxnLst>
                <a:cxn ang="0">
                  <a:pos x="T0" y="T1"/>
                </a:cxn>
                <a:cxn ang="0">
                  <a:pos x="T2" y="T3"/>
                </a:cxn>
                <a:cxn ang="0">
                  <a:pos x="T4" y="T5"/>
                </a:cxn>
                <a:cxn ang="0">
                  <a:pos x="T6" y="T7"/>
                </a:cxn>
                <a:cxn ang="0">
                  <a:pos x="T8" y="T9"/>
                </a:cxn>
              </a:cxnLst>
              <a:rect l="0" t="0" r="r" b="b"/>
              <a:pathLst>
                <a:path w="44" h="39">
                  <a:moveTo>
                    <a:pt x="0" y="14"/>
                  </a:moveTo>
                  <a:lnTo>
                    <a:pt x="33" y="0"/>
                  </a:lnTo>
                  <a:lnTo>
                    <a:pt x="44" y="25"/>
                  </a:lnTo>
                  <a:lnTo>
                    <a:pt x="11"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9">
              <a:extLst>
                <a:ext uri="{FF2B5EF4-FFF2-40B4-BE49-F238E27FC236}">
                  <a16:creationId xmlns:a16="http://schemas.microsoft.com/office/drawing/2014/main" id="{0E2FA171-B2FE-45BC-814B-0BC44C31B7B7}"/>
                </a:ext>
              </a:extLst>
            </p:cNvPr>
            <p:cNvSpPr>
              <a:spLocks noEditPoints="1"/>
            </p:cNvSpPr>
            <p:nvPr userDrawn="1"/>
          </p:nvSpPr>
          <p:spPr bwMode="auto">
            <a:xfrm>
              <a:off x="4531" y="2152"/>
              <a:ext cx="165" cy="164"/>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0">
              <a:extLst>
                <a:ext uri="{FF2B5EF4-FFF2-40B4-BE49-F238E27FC236}">
                  <a16:creationId xmlns:a16="http://schemas.microsoft.com/office/drawing/2014/main" id="{BBFB2C93-73E8-4C37-9D9A-C7B68B081B58}"/>
                </a:ext>
              </a:extLst>
            </p:cNvPr>
            <p:cNvSpPr>
              <a:spLocks/>
            </p:cNvSpPr>
            <p:nvPr userDrawn="1"/>
          </p:nvSpPr>
          <p:spPr bwMode="auto">
            <a:xfrm>
              <a:off x="4602" y="2137"/>
              <a:ext cx="20" cy="17"/>
            </a:xfrm>
            <a:custGeom>
              <a:avLst/>
              <a:gdLst>
                <a:gd name="T0" fmla="*/ 20 w 20"/>
                <a:gd name="T1" fmla="*/ 17 h 17"/>
                <a:gd name="T2" fmla="*/ 0 w 20"/>
                <a:gd name="T3" fmla="*/ 17 h 17"/>
                <a:gd name="T4" fmla="*/ 0 w 20"/>
                <a:gd name="T5" fmla="*/ 1 h 17"/>
                <a:gd name="T6" fmla="*/ 20 w 20"/>
                <a:gd name="T7" fmla="*/ 0 h 17"/>
                <a:gd name="T8" fmla="*/ 20 w 20"/>
                <a:gd name="T9" fmla="*/ 17 h 17"/>
              </a:gdLst>
              <a:ahLst/>
              <a:cxnLst>
                <a:cxn ang="0">
                  <a:pos x="T0" y="T1"/>
                </a:cxn>
                <a:cxn ang="0">
                  <a:pos x="T2" y="T3"/>
                </a:cxn>
                <a:cxn ang="0">
                  <a:pos x="T4" y="T5"/>
                </a:cxn>
                <a:cxn ang="0">
                  <a:pos x="T6" y="T7"/>
                </a:cxn>
                <a:cxn ang="0">
                  <a:pos x="T8" y="T9"/>
                </a:cxn>
              </a:cxnLst>
              <a:rect l="0" t="0" r="r" b="b"/>
              <a:pathLst>
                <a:path w="20" h="17">
                  <a:moveTo>
                    <a:pt x="20" y="17"/>
                  </a:moveTo>
                  <a:lnTo>
                    <a:pt x="0" y="17"/>
                  </a:lnTo>
                  <a:lnTo>
                    <a:pt x="0" y="1"/>
                  </a:lnTo>
                  <a:lnTo>
                    <a:pt x="20" y="0"/>
                  </a:lnTo>
                  <a:lnTo>
                    <a:pt x="20"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1">
              <a:extLst>
                <a:ext uri="{FF2B5EF4-FFF2-40B4-BE49-F238E27FC236}">
                  <a16:creationId xmlns:a16="http://schemas.microsoft.com/office/drawing/2014/main" id="{EDF6553E-59E2-4E36-B433-91045C97DF3E}"/>
                </a:ext>
              </a:extLst>
            </p:cNvPr>
            <p:cNvSpPr>
              <a:spLocks/>
            </p:cNvSpPr>
            <p:nvPr userDrawn="1"/>
          </p:nvSpPr>
          <p:spPr bwMode="auto">
            <a:xfrm>
              <a:off x="4605" y="2312"/>
              <a:ext cx="21" cy="17"/>
            </a:xfrm>
            <a:custGeom>
              <a:avLst/>
              <a:gdLst>
                <a:gd name="T0" fmla="*/ 21 w 21"/>
                <a:gd name="T1" fmla="*/ 17 h 17"/>
                <a:gd name="T2" fmla="*/ 1 w 21"/>
                <a:gd name="T3" fmla="*/ 17 h 17"/>
                <a:gd name="T4" fmla="*/ 0 w 21"/>
                <a:gd name="T5" fmla="*/ 0 h 17"/>
                <a:gd name="T6" fmla="*/ 21 w 21"/>
                <a:gd name="T7" fmla="*/ 0 h 17"/>
                <a:gd name="T8" fmla="*/ 21 w 21"/>
                <a:gd name="T9" fmla="*/ 17 h 17"/>
              </a:gdLst>
              <a:ahLst/>
              <a:cxnLst>
                <a:cxn ang="0">
                  <a:pos x="T0" y="T1"/>
                </a:cxn>
                <a:cxn ang="0">
                  <a:pos x="T2" y="T3"/>
                </a:cxn>
                <a:cxn ang="0">
                  <a:pos x="T4" y="T5"/>
                </a:cxn>
                <a:cxn ang="0">
                  <a:pos x="T6" y="T7"/>
                </a:cxn>
                <a:cxn ang="0">
                  <a:pos x="T8" y="T9"/>
                </a:cxn>
              </a:cxnLst>
              <a:rect l="0" t="0" r="r" b="b"/>
              <a:pathLst>
                <a:path w="21" h="17">
                  <a:moveTo>
                    <a:pt x="21" y="17"/>
                  </a:moveTo>
                  <a:lnTo>
                    <a:pt x="1" y="17"/>
                  </a:lnTo>
                  <a:lnTo>
                    <a:pt x="0" y="0"/>
                  </a:lnTo>
                  <a:lnTo>
                    <a:pt x="21" y="0"/>
                  </a:lnTo>
                  <a:lnTo>
                    <a:pt x="21"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2">
              <a:extLst>
                <a:ext uri="{FF2B5EF4-FFF2-40B4-BE49-F238E27FC236}">
                  <a16:creationId xmlns:a16="http://schemas.microsoft.com/office/drawing/2014/main" id="{C2AAC19B-12F1-4321-A4BA-A5B7C1D70431}"/>
                </a:ext>
              </a:extLst>
            </p:cNvPr>
            <p:cNvSpPr>
              <a:spLocks/>
            </p:cNvSpPr>
            <p:nvPr userDrawn="1"/>
          </p:nvSpPr>
          <p:spPr bwMode="auto">
            <a:xfrm>
              <a:off x="4692" y="2223"/>
              <a:ext cx="18" cy="20"/>
            </a:xfrm>
            <a:custGeom>
              <a:avLst/>
              <a:gdLst>
                <a:gd name="T0" fmla="*/ 17 w 18"/>
                <a:gd name="T1" fmla="*/ 0 h 20"/>
                <a:gd name="T2" fmla="*/ 18 w 18"/>
                <a:gd name="T3" fmla="*/ 20 h 20"/>
                <a:gd name="T4" fmla="*/ 1 w 18"/>
                <a:gd name="T5" fmla="*/ 20 h 20"/>
                <a:gd name="T6" fmla="*/ 0 w 18"/>
                <a:gd name="T7" fmla="*/ 0 h 20"/>
                <a:gd name="T8" fmla="*/ 17 w 18"/>
                <a:gd name="T9" fmla="*/ 0 h 20"/>
              </a:gdLst>
              <a:ahLst/>
              <a:cxnLst>
                <a:cxn ang="0">
                  <a:pos x="T0" y="T1"/>
                </a:cxn>
                <a:cxn ang="0">
                  <a:pos x="T2" y="T3"/>
                </a:cxn>
                <a:cxn ang="0">
                  <a:pos x="T4" y="T5"/>
                </a:cxn>
                <a:cxn ang="0">
                  <a:pos x="T6" y="T7"/>
                </a:cxn>
                <a:cxn ang="0">
                  <a:pos x="T8" y="T9"/>
                </a:cxn>
              </a:cxnLst>
              <a:rect l="0" t="0" r="r" b="b"/>
              <a:pathLst>
                <a:path w="18" h="20">
                  <a:moveTo>
                    <a:pt x="17" y="0"/>
                  </a:moveTo>
                  <a:lnTo>
                    <a:pt x="18" y="20"/>
                  </a:lnTo>
                  <a:lnTo>
                    <a:pt x="1" y="20"/>
                  </a:lnTo>
                  <a:lnTo>
                    <a:pt x="0" y="0"/>
                  </a:lnTo>
                  <a:lnTo>
                    <a:pt x="17"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23">
              <a:extLst>
                <a:ext uri="{FF2B5EF4-FFF2-40B4-BE49-F238E27FC236}">
                  <a16:creationId xmlns:a16="http://schemas.microsoft.com/office/drawing/2014/main" id="{0F3D6FE3-DF31-4420-8B3A-C22ED5B87321}"/>
                </a:ext>
              </a:extLst>
            </p:cNvPr>
            <p:cNvSpPr>
              <a:spLocks noChangeArrowheads="1"/>
            </p:cNvSpPr>
            <p:nvPr userDrawn="1"/>
          </p:nvSpPr>
          <p:spPr bwMode="auto">
            <a:xfrm>
              <a:off x="4518" y="2223"/>
              <a:ext cx="17" cy="20"/>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4">
              <a:extLst>
                <a:ext uri="{FF2B5EF4-FFF2-40B4-BE49-F238E27FC236}">
                  <a16:creationId xmlns:a16="http://schemas.microsoft.com/office/drawing/2014/main" id="{08C0A866-7473-418F-9326-C65AD0425403}"/>
                </a:ext>
              </a:extLst>
            </p:cNvPr>
            <p:cNvSpPr>
              <a:spLocks/>
            </p:cNvSpPr>
            <p:nvPr userDrawn="1"/>
          </p:nvSpPr>
          <p:spPr bwMode="auto">
            <a:xfrm>
              <a:off x="4540" y="2283"/>
              <a:ext cx="26" cy="25"/>
            </a:xfrm>
            <a:custGeom>
              <a:avLst/>
              <a:gdLst>
                <a:gd name="T0" fmla="*/ 11 w 26"/>
                <a:gd name="T1" fmla="*/ 0 h 25"/>
                <a:gd name="T2" fmla="*/ 26 w 26"/>
                <a:gd name="T3" fmla="*/ 14 h 25"/>
                <a:gd name="T4" fmla="*/ 15 w 26"/>
                <a:gd name="T5" fmla="*/ 25 h 25"/>
                <a:gd name="T6" fmla="*/ 0 w 26"/>
                <a:gd name="T7" fmla="*/ 11 h 25"/>
                <a:gd name="T8" fmla="*/ 11 w 26"/>
                <a:gd name="T9" fmla="*/ 0 h 25"/>
              </a:gdLst>
              <a:ahLst/>
              <a:cxnLst>
                <a:cxn ang="0">
                  <a:pos x="T0" y="T1"/>
                </a:cxn>
                <a:cxn ang="0">
                  <a:pos x="T2" y="T3"/>
                </a:cxn>
                <a:cxn ang="0">
                  <a:pos x="T4" y="T5"/>
                </a:cxn>
                <a:cxn ang="0">
                  <a:pos x="T6" y="T7"/>
                </a:cxn>
                <a:cxn ang="0">
                  <a:pos x="T8" y="T9"/>
                </a:cxn>
              </a:cxnLst>
              <a:rect l="0" t="0" r="r" b="b"/>
              <a:pathLst>
                <a:path w="26" h="25">
                  <a:moveTo>
                    <a:pt x="11" y="0"/>
                  </a:moveTo>
                  <a:lnTo>
                    <a:pt x="26" y="14"/>
                  </a:lnTo>
                  <a:lnTo>
                    <a:pt x="15" y="25"/>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5">
              <a:extLst>
                <a:ext uri="{FF2B5EF4-FFF2-40B4-BE49-F238E27FC236}">
                  <a16:creationId xmlns:a16="http://schemas.microsoft.com/office/drawing/2014/main" id="{50853E55-8E19-4A96-8132-9B583BE532B5}"/>
                </a:ext>
              </a:extLst>
            </p:cNvPr>
            <p:cNvSpPr>
              <a:spLocks/>
            </p:cNvSpPr>
            <p:nvPr userDrawn="1"/>
          </p:nvSpPr>
          <p:spPr bwMode="auto">
            <a:xfrm>
              <a:off x="4662" y="2159"/>
              <a:ext cx="26" cy="26"/>
            </a:xfrm>
            <a:custGeom>
              <a:avLst/>
              <a:gdLst>
                <a:gd name="T0" fmla="*/ 11 w 26"/>
                <a:gd name="T1" fmla="*/ 0 h 26"/>
                <a:gd name="T2" fmla="*/ 26 w 26"/>
                <a:gd name="T3" fmla="*/ 14 h 26"/>
                <a:gd name="T4" fmla="*/ 16 w 26"/>
                <a:gd name="T5" fmla="*/ 26 h 26"/>
                <a:gd name="T6" fmla="*/ 0 w 26"/>
                <a:gd name="T7" fmla="*/ 11 h 26"/>
                <a:gd name="T8" fmla="*/ 11 w 26"/>
                <a:gd name="T9" fmla="*/ 0 h 26"/>
              </a:gdLst>
              <a:ahLst/>
              <a:cxnLst>
                <a:cxn ang="0">
                  <a:pos x="T0" y="T1"/>
                </a:cxn>
                <a:cxn ang="0">
                  <a:pos x="T2" y="T3"/>
                </a:cxn>
                <a:cxn ang="0">
                  <a:pos x="T4" y="T5"/>
                </a:cxn>
                <a:cxn ang="0">
                  <a:pos x="T6" y="T7"/>
                </a:cxn>
                <a:cxn ang="0">
                  <a:pos x="T8" y="T9"/>
                </a:cxn>
              </a:cxnLst>
              <a:rect l="0" t="0" r="r" b="b"/>
              <a:pathLst>
                <a:path w="26" h="26">
                  <a:moveTo>
                    <a:pt x="11" y="0"/>
                  </a:moveTo>
                  <a:lnTo>
                    <a:pt x="26" y="14"/>
                  </a:lnTo>
                  <a:lnTo>
                    <a:pt x="16" y="26"/>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6">
              <a:extLst>
                <a:ext uri="{FF2B5EF4-FFF2-40B4-BE49-F238E27FC236}">
                  <a16:creationId xmlns:a16="http://schemas.microsoft.com/office/drawing/2014/main" id="{CD4FD4E8-5C2E-4D92-B44F-5C46090B28A5}"/>
                </a:ext>
              </a:extLst>
            </p:cNvPr>
            <p:cNvSpPr>
              <a:spLocks/>
            </p:cNvSpPr>
            <p:nvPr userDrawn="1"/>
          </p:nvSpPr>
          <p:spPr bwMode="auto">
            <a:xfrm>
              <a:off x="4664" y="2281"/>
              <a:ext cx="26" cy="26"/>
            </a:xfrm>
            <a:custGeom>
              <a:avLst/>
              <a:gdLst>
                <a:gd name="T0" fmla="*/ 0 w 26"/>
                <a:gd name="T1" fmla="*/ 15 h 26"/>
                <a:gd name="T2" fmla="*/ 15 w 26"/>
                <a:gd name="T3" fmla="*/ 0 h 26"/>
                <a:gd name="T4" fmla="*/ 26 w 26"/>
                <a:gd name="T5" fmla="*/ 11 h 26"/>
                <a:gd name="T6" fmla="*/ 11 w 26"/>
                <a:gd name="T7" fmla="*/ 26 h 26"/>
                <a:gd name="T8" fmla="*/ 0 w 26"/>
                <a:gd name="T9" fmla="*/ 15 h 26"/>
              </a:gdLst>
              <a:ahLst/>
              <a:cxnLst>
                <a:cxn ang="0">
                  <a:pos x="T0" y="T1"/>
                </a:cxn>
                <a:cxn ang="0">
                  <a:pos x="T2" y="T3"/>
                </a:cxn>
                <a:cxn ang="0">
                  <a:pos x="T4" y="T5"/>
                </a:cxn>
                <a:cxn ang="0">
                  <a:pos x="T6" y="T7"/>
                </a:cxn>
                <a:cxn ang="0">
                  <a:pos x="T8" y="T9"/>
                </a:cxn>
              </a:cxnLst>
              <a:rect l="0" t="0" r="r" b="b"/>
              <a:pathLst>
                <a:path w="26" h="26">
                  <a:moveTo>
                    <a:pt x="0" y="15"/>
                  </a:moveTo>
                  <a:lnTo>
                    <a:pt x="15" y="0"/>
                  </a:lnTo>
                  <a:lnTo>
                    <a:pt x="26" y="11"/>
                  </a:lnTo>
                  <a:lnTo>
                    <a:pt x="11" y="26"/>
                  </a:lnTo>
                  <a:lnTo>
                    <a:pt x="0" y="15"/>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7">
              <a:extLst>
                <a:ext uri="{FF2B5EF4-FFF2-40B4-BE49-F238E27FC236}">
                  <a16:creationId xmlns:a16="http://schemas.microsoft.com/office/drawing/2014/main" id="{79AE95F7-D917-403E-B0FB-AC7575B66F4F}"/>
                </a:ext>
              </a:extLst>
            </p:cNvPr>
            <p:cNvSpPr>
              <a:spLocks/>
            </p:cNvSpPr>
            <p:nvPr userDrawn="1"/>
          </p:nvSpPr>
          <p:spPr bwMode="auto">
            <a:xfrm>
              <a:off x="4538" y="2161"/>
              <a:ext cx="26" cy="25"/>
            </a:xfrm>
            <a:custGeom>
              <a:avLst/>
              <a:gdLst>
                <a:gd name="T0" fmla="*/ 0 w 26"/>
                <a:gd name="T1" fmla="*/ 14 h 25"/>
                <a:gd name="T2" fmla="*/ 15 w 26"/>
                <a:gd name="T3" fmla="*/ 0 h 25"/>
                <a:gd name="T4" fmla="*/ 26 w 26"/>
                <a:gd name="T5" fmla="*/ 10 h 25"/>
                <a:gd name="T6" fmla="*/ 11 w 26"/>
                <a:gd name="T7" fmla="*/ 25 h 25"/>
                <a:gd name="T8" fmla="*/ 0 w 26"/>
                <a:gd name="T9" fmla="*/ 14 h 25"/>
              </a:gdLst>
              <a:ahLst/>
              <a:cxnLst>
                <a:cxn ang="0">
                  <a:pos x="T0" y="T1"/>
                </a:cxn>
                <a:cxn ang="0">
                  <a:pos x="T2" y="T3"/>
                </a:cxn>
                <a:cxn ang="0">
                  <a:pos x="T4" y="T5"/>
                </a:cxn>
                <a:cxn ang="0">
                  <a:pos x="T6" y="T7"/>
                </a:cxn>
                <a:cxn ang="0">
                  <a:pos x="T8" y="T9"/>
                </a:cxn>
              </a:cxnLst>
              <a:rect l="0" t="0" r="r" b="b"/>
              <a:pathLst>
                <a:path w="26" h="25">
                  <a:moveTo>
                    <a:pt x="0" y="14"/>
                  </a:moveTo>
                  <a:lnTo>
                    <a:pt x="15" y="0"/>
                  </a:lnTo>
                  <a:lnTo>
                    <a:pt x="26" y="10"/>
                  </a:lnTo>
                  <a:lnTo>
                    <a:pt x="11" y="25"/>
                  </a:lnTo>
                  <a:lnTo>
                    <a:pt x="0" y="14"/>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8">
              <a:extLst>
                <a:ext uri="{FF2B5EF4-FFF2-40B4-BE49-F238E27FC236}">
                  <a16:creationId xmlns:a16="http://schemas.microsoft.com/office/drawing/2014/main" id="{935B7A32-66FD-45C4-B455-4C5752933ADB}"/>
                </a:ext>
              </a:extLst>
            </p:cNvPr>
            <p:cNvSpPr>
              <a:spLocks noEditPoints="1"/>
            </p:cNvSpPr>
            <p:nvPr userDrawn="1"/>
          </p:nvSpPr>
          <p:spPr bwMode="auto">
            <a:xfrm>
              <a:off x="4525" y="2022"/>
              <a:ext cx="95" cy="94"/>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9">
              <a:extLst>
                <a:ext uri="{FF2B5EF4-FFF2-40B4-BE49-F238E27FC236}">
                  <a16:creationId xmlns:a16="http://schemas.microsoft.com/office/drawing/2014/main" id="{A8503555-46C2-47B2-ADB2-949114E3D9D1}"/>
                </a:ext>
              </a:extLst>
            </p:cNvPr>
            <p:cNvSpPr>
              <a:spLocks/>
            </p:cNvSpPr>
            <p:nvPr userDrawn="1"/>
          </p:nvSpPr>
          <p:spPr bwMode="auto">
            <a:xfrm>
              <a:off x="4566" y="2014"/>
              <a:ext cx="12" cy="10"/>
            </a:xfrm>
            <a:custGeom>
              <a:avLst/>
              <a:gdLst>
                <a:gd name="T0" fmla="*/ 12 w 12"/>
                <a:gd name="T1" fmla="*/ 10 h 10"/>
                <a:gd name="T2" fmla="*/ 0 w 12"/>
                <a:gd name="T3" fmla="*/ 10 h 10"/>
                <a:gd name="T4" fmla="*/ 0 w 12"/>
                <a:gd name="T5" fmla="*/ 1 h 10"/>
                <a:gd name="T6" fmla="*/ 12 w 12"/>
                <a:gd name="T7" fmla="*/ 0 h 10"/>
                <a:gd name="T8" fmla="*/ 12 w 12"/>
                <a:gd name="T9" fmla="*/ 10 h 10"/>
              </a:gdLst>
              <a:ahLst/>
              <a:cxnLst>
                <a:cxn ang="0">
                  <a:pos x="T0" y="T1"/>
                </a:cxn>
                <a:cxn ang="0">
                  <a:pos x="T2" y="T3"/>
                </a:cxn>
                <a:cxn ang="0">
                  <a:pos x="T4" y="T5"/>
                </a:cxn>
                <a:cxn ang="0">
                  <a:pos x="T6" y="T7"/>
                </a:cxn>
                <a:cxn ang="0">
                  <a:pos x="T8" y="T9"/>
                </a:cxn>
              </a:cxnLst>
              <a:rect l="0" t="0" r="r" b="b"/>
              <a:pathLst>
                <a:path w="12" h="10">
                  <a:moveTo>
                    <a:pt x="12" y="10"/>
                  </a:moveTo>
                  <a:lnTo>
                    <a:pt x="0" y="10"/>
                  </a:lnTo>
                  <a:lnTo>
                    <a:pt x="0" y="1"/>
                  </a:lnTo>
                  <a:lnTo>
                    <a:pt x="12" y="0"/>
                  </a:lnTo>
                  <a:lnTo>
                    <a:pt x="12"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0">
              <a:extLst>
                <a:ext uri="{FF2B5EF4-FFF2-40B4-BE49-F238E27FC236}">
                  <a16:creationId xmlns:a16="http://schemas.microsoft.com/office/drawing/2014/main" id="{DDDB57E2-5F27-456B-8AA0-DB511AC28738}"/>
                </a:ext>
              </a:extLst>
            </p:cNvPr>
            <p:cNvSpPr>
              <a:spLocks noChangeArrowheads="1"/>
            </p:cNvSpPr>
            <p:nvPr userDrawn="1"/>
          </p:nvSpPr>
          <p:spPr bwMode="auto">
            <a:xfrm>
              <a:off x="4568" y="2114"/>
              <a:ext cx="12"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31">
              <a:extLst>
                <a:ext uri="{FF2B5EF4-FFF2-40B4-BE49-F238E27FC236}">
                  <a16:creationId xmlns:a16="http://schemas.microsoft.com/office/drawing/2014/main" id="{8BC61612-62EB-4729-BD31-FB57E94B2466}"/>
                </a:ext>
              </a:extLst>
            </p:cNvPr>
            <p:cNvSpPr>
              <a:spLocks noChangeArrowheads="1"/>
            </p:cNvSpPr>
            <p:nvPr userDrawn="1"/>
          </p:nvSpPr>
          <p:spPr bwMode="auto">
            <a:xfrm>
              <a:off x="4618" y="2063"/>
              <a:ext cx="9"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32">
              <a:extLst>
                <a:ext uri="{FF2B5EF4-FFF2-40B4-BE49-F238E27FC236}">
                  <a16:creationId xmlns:a16="http://schemas.microsoft.com/office/drawing/2014/main" id="{B2DBEDD6-E3F4-4C1E-92EB-6202BD6E1237}"/>
                </a:ext>
              </a:extLst>
            </p:cNvPr>
            <p:cNvSpPr>
              <a:spLocks noChangeArrowheads="1"/>
            </p:cNvSpPr>
            <p:nvPr userDrawn="1"/>
          </p:nvSpPr>
          <p:spPr bwMode="auto">
            <a:xfrm>
              <a:off x="4518" y="2063"/>
              <a:ext cx="10"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3">
              <a:extLst>
                <a:ext uri="{FF2B5EF4-FFF2-40B4-BE49-F238E27FC236}">
                  <a16:creationId xmlns:a16="http://schemas.microsoft.com/office/drawing/2014/main" id="{58B2DF2C-D428-4B35-BACE-03405EE1816B}"/>
                </a:ext>
              </a:extLst>
            </p:cNvPr>
            <p:cNvSpPr>
              <a:spLocks/>
            </p:cNvSpPr>
            <p:nvPr userDrawn="1"/>
          </p:nvSpPr>
          <p:spPr bwMode="auto">
            <a:xfrm>
              <a:off x="4531" y="2097"/>
              <a:ext cx="14" cy="15"/>
            </a:xfrm>
            <a:custGeom>
              <a:avLst/>
              <a:gdLst>
                <a:gd name="T0" fmla="*/ 6 w 14"/>
                <a:gd name="T1" fmla="*/ 0 h 15"/>
                <a:gd name="T2" fmla="*/ 14 w 14"/>
                <a:gd name="T3" fmla="*/ 8 h 15"/>
                <a:gd name="T4" fmla="*/ 8 w 14"/>
                <a:gd name="T5" fmla="*/ 15 h 15"/>
                <a:gd name="T6" fmla="*/ 0 w 14"/>
                <a:gd name="T7" fmla="*/ 6 h 15"/>
                <a:gd name="T8" fmla="*/ 6 w 14"/>
                <a:gd name="T9" fmla="*/ 0 h 15"/>
              </a:gdLst>
              <a:ahLst/>
              <a:cxnLst>
                <a:cxn ang="0">
                  <a:pos x="T0" y="T1"/>
                </a:cxn>
                <a:cxn ang="0">
                  <a:pos x="T2" y="T3"/>
                </a:cxn>
                <a:cxn ang="0">
                  <a:pos x="T4" y="T5"/>
                </a:cxn>
                <a:cxn ang="0">
                  <a:pos x="T6" y="T7"/>
                </a:cxn>
                <a:cxn ang="0">
                  <a:pos x="T8" y="T9"/>
                </a:cxn>
              </a:cxnLst>
              <a:rect l="0" t="0" r="r" b="b"/>
              <a:pathLst>
                <a:path w="14" h="15">
                  <a:moveTo>
                    <a:pt x="6" y="0"/>
                  </a:moveTo>
                  <a:lnTo>
                    <a:pt x="14" y="8"/>
                  </a:lnTo>
                  <a:lnTo>
                    <a:pt x="8" y="15"/>
                  </a:lnTo>
                  <a:lnTo>
                    <a:pt x="0" y="6"/>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4">
              <a:extLst>
                <a:ext uri="{FF2B5EF4-FFF2-40B4-BE49-F238E27FC236}">
                  <a16:creationId xmlns:a16="http://schemas.microsoft.com/office/drawing/2014/main" id="{2D64B8C5-F0D5-4D03-83AC-866081D408DD}"/>
                </a:ext>
              </a:extLst>
            </p:cNvPr>
            <p:cNvSpPr>
              <a:spLocks/>
            </p:cNvSpPr>
            <p:nvPr userDrawn="1"/>
          </p:nvSpPr>
          <p:spPr bwMode="auto">
            <a:xfrm>
              <a:off x="4600" y="2026"/>
              <a:ext cx="16" cy="15"/>
            </a:xfrm>
            <a:custGeom>
              <a:avLst/>
              <a:gdLst>
                <a:gd name="T0" fmla="*/ 7 w 16"/>
                <a:gd name="T1" fmla="*/ 0 h 15"/>
                <a:gd name="T2" fmla="*/ 16 w 16"/>
                <a:gd name="T3" fmla="*/ 9 h 15"/>
                <a:gd name="T4" fmla="*/ 9 w 16"/>
                <a:gd name="T5" fmla="*/ 15 h 15"/>
                <a:gd name="T6" fmla="*/ 0 w 16"/>
                <a:gd name="T7" fmla="*/ 7 h 15"/>
                <a:gd name="T8" fmla="*/ 7 w 16"/>
                <a:gd name="T9" fmla="*/ 0 h 15"/>
              </a:gdLst>
              <a:ahLst/>
              <a:cxnLst>
                <a:cxn ang="0">
                  <a:pos x="T0" y="T1"/>
                </a:cxn>
                <a:cxn ang="0">
                  <a:pos x="T2" y="T3"/>
                </a:cxn>
                <a:cxn ang="0">
                  <a:pos x="T4" y="T5"/>
                </a:cxn>
                <a:cxn ang="0">
                  <a:pos x="T6" y="T7"/>
                </a:cxn>
                <a:cxn ang="0">
                  <a:pos x="T8" y="T9"/>
                </a:cxn>
              </a:cxnLst>
              <a:rect l="0" t="0" r="r" b="b"/>
              <a:pathLst>
                <a:path w="16" h="15">
                  <a:moveTo>
                    <a:pt x="7" y="0"/>
                  </a:moveTo>
                  <a:lnTo>
                    <a:pt x="16" y="9"/>
                  </a:lnTo>
                  <a:lnTo>
                    <a:pt x="9" y="15"/>
                  </a:lnTo>
                  <a:lnTo>
                    <a:pt x="0" y="7"/>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5">
              <a:extLst>
                <a:ext uri="{FF2B5EF4-FFF2-40B4-BE49-F238E27FC236}">
                  <a16:creationId xmlns:a16="http://schemas.microsoft.com/office/drawing/2014/main" id="{DABE7399-4572-46F5-8D78-EDB2EB12E026}"/>
                </a:ext>
              </a:extLst>
            </p:cNvPr>
            <p:cNvSpPr>
              <a:spLocks/>
            </p:cNvSpPr>
            <p:nvPr userDrawn="1"/>
          </p:nvSpPr>
          <p:spPr bwMode="auto">
            <a:xfrm>
              <a:off x="4601" y="2096"/>
              <a:ext cx="15" cy="15"/>
            </a:xfrm>
            <a:custGeom>
              <a:avLst/>
              <a:gdLst>
                <a:gd name="T0" fmla="*/ 0 w 15"/>
                <a:gd name="T1" fmla="*/ 9 h 15"/>
                <a:gd name="T2" fmla="*/ 9 w 15"/>
                <a:gd name="T3" fmla="*/ 0 h 15"/>
                <a:gd name="T4" fmla="*/ 15 w 15"/>
                <a:gd name="T5" fmla="*/ 6 h 15"/>
                <a:gd name="T6" fmla="*/ 7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9" y="0"/>
                  </a:lnTo>
                  <a:lnTo>
                    <a:pt x="15" y="6"/>
                  </a:lnTo>
                  <a:lnTo>
                    <a:pt x="7"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6">
              <a:extLst>
                <a:ext uri="{FF2B5EF4-FFF2-40B4-BE49-F238E27FC236}">
                  <a16:creationId xmlns:a16="http://schemas.microsoft.com/office/drawing/2014/main" id="{863F82A1-0ABC-4BB6-A62A-A0332849BC44}"/>
                </a:ext>
              </a:extLst>
            </p:cNvPr>
            <p:cNvSpPr>
              <a:spLocks/>
            </p:cNvSpPr>
            <p:nvPr userDrawn="1"/>
          </p:nvSpPr>
          <p:spPr bwMode="auto">
            <a:xfrm>
              <a:off x="4530" y="2027"/>
              <a:ext cx="15" cy="15"/>
            </a:xfrm>
            <a:custGeom>
              <a:avLst/>
              <a:gdLst>
                <a:gd name="T0" fmla="*/ 0 w 15"/>
                <a:gd name="T1" fmla="*/ 9 h 15"/>
                <a:gd name="T2" fmla="*/ 8 w 15"/>
                <a:gd name="T3" fmla="*/ 0 h 15"/>
                <a:gd name="T4" fmla="*/ 15 w 15"/>
                <a:gd name="T5" fmla="*/ 7 h 15"/>
                <a:gd name="T6" fmla="*/ 6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8" y="0"/>
                  </a:lnTo>
                  <a:lnTo>
                    <a:pt x="15" y="7"/>
                  </a:lnTo>
                  <a:lnTo>
                    <a:pt x="6"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3" name="Group 39">
            <a:extLst>
              <a:ext uri="{FF2B5EF4-FFF2-40B4-BE49-F238E27FC236}">
                <a16:creationId xmlns:a16="http://schemas.microsoft.com/office/drawing/2014/main" id="{89E7AA5B-86C5-4D0A-A9BB-FE7C55D9C560}"/>
              </a:ext>
            </a:extLst>
          </p:cNvPr>
          <p:cNvGrpSpPr>
            <a:grpSpLocks noChangeAspect="1"/>
          </p:cNvGrpSpPr>
          <p:nvPr userDrawn="1"/>
        </p:nvGrpSpPr>
        <p:grpSpPr bwMode="auto">
          <a:xfrm>
            <a:off x="1557338" y="3001963"/>
            <a:ext cx="696912" cy="695325"/>
            <a:chOff x="981" y="1891"/>
            <a:chExt cx="439" cy="438"/>
          </a:xfrm>
        </p:grpSpPr>
        <p:sp>
          <p:nvSpPr>
            <p:cNvPr id="74" name="AutoShape 38">
              <a:extLst>
                <a:ext uri="{FF2B5EF4-FFF2-40B4-BE49-F238E27FC236}">
                  <a16:creationId xmlns:a16="http://schemas.microsoft.com/office/drawing/2014/main" id="{24C2EC8B-58F5-4DAC-B9C9-30B81E355C7C}"/>
                </a:ext>
              </a:extLst>
            </p:cNvPr>
            <p:cNvSpPr>
              <a:spLocks noChangeAspect="1" noChangeArrowheads="1" noTextEdit="1"/>
            </p:cNvSpPr>
            <p:nvPr userDrawn="1"/>
          </p:nvSpPr>
          <p:spPr bwMode="auto">
            <a:xfrm>
              <a:off x="981" y="1891"/>
              <a:ext cx="43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40">
              <a:extLst>
                <a:ext uri="{FF2B5EF4-FFF2-40B4-BE49-F238E27FC236}">
                  <a16:creationId xmlns:a16="http://schemas.microsoft.com/office/drawing/2014/main" id="{3A46B932-934F-445C-967D-CC2D03DF4755}"/>
                </a:ext>
              </a:extLst>
            </p:cNvPr>
            <p:cNvSpPr>
              <a:spLocks noChangeArrowheads="1"/>
            </p:cNvSpPr>
            <p:nvPr userDrawn="1"/>
          </p:nvSpPr>
          <p:spPr bwMode="auto">
            <a:xfrm>
              <a:off x="981"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41">
              <a:extLst>
                <a:ext uri="{FF2B5EF4-FFF2-40B4-BE49-F238E27FC236}">
                  <a16:creationId xmlns:a16="http://schemas.microsoft.com/office/drawing/2014/main" id="{5288FDD8-2EFD-45E9-B437-6986CFBFC8D3}"/>
                </a:ext>
              </a:extLst>
            </p:cNvPr>
            <p:cNvSpPr>
              <a:spLocks noChangeArrowheads="1"/>
            </p:cNvSpPr>
            <p:nvPr userDrawn="1"/>
          </p:nvSpPr>
          <p:spPr bwMode="auto">
            <a:xfrm>
              <a:off x="981"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42">
              <a:extLst>
                <a:ext uri="{FF2B5EF4-FFF2-40B4-BE49-F238E27FC236}">
                  <a16:creationId xmlns:a16="http://schemas.microsoft.com/office/drawing/2014/main" id="{633F461D-FBDF-43BB-BD50-1812731FF9A2}"/>
                </a:ext>
              </a:extLst>
            </p:cNvPr>
            <p:cNvSpPr>
              <a:spLocks noChangeArrowheads="1"/>
            </p:cNvSpPr>
            <p:nvPr userDrawn="1"/>
          </p:nvSpPr>
          <p:spPr bwMode="auto">
            <a:xfrm>
              <a:off x="981"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43">
              <a:extLst>
                <a:ext uri="{FF2B5EF4-FFF2-40B4-BE49-F238E27FC236}">
                  <a16:creationId xmlns:a16="http://schemas.microsoft.com/office/drawing/2014/main" id="{E7959846-64FE-4A2D-BCE2-71373055719E}"/>
                </a:ext>
              </a:extLst>
            </p:cNvPr>
            <p:cNvSpPr>
              <a:spLocks noChangeArrowheads="1"/>
            </p:cNvSpPr>
            <p:nvPr userDrawn="1"/>
          </p:nvSpPr>
          <p:spPr bwMode="auto">
            <a:xfrm>
              <a:off x="981"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44">
              <a:extLst>
                <a:ext uri="{FF2B5EF4-FFF2-40B4-BE49-F238E27FC236}">
                  <a16:creationId xmlns:a16="http://schemas.microsoft.com/office/drawing/2014/main" id="{8296BB40-4EC2-4F84-8DA6-BA9CCCEC4D8C}"/>
                </a:ext>
              </a:extLst>
            </p:cNvPr>
            <p:cNvSpPr>
              <a:spLocks noChangeArrowheads="1"/>
            </p:cNvSpPr>
            <p:nvPr userDrawn="1"/>
          </p:nvSpPr>
          <p:spPr bwMode="auto">
            <a:xfrm>
              <a:off x="1392"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45">
              <a:extLst>
                <a:ext uri="{FF2B5EF4-FFF2-40B4-BE49-F238E27FC236}">
                  <a16:creationId xmlns:a16="http://schemas.microsoft.com/office/drawing/2014/main" id="{8944ADE3-C66D-48C6-A110-0AF275C738E7}"/>
                </a:ext>
              </a:extLst>
            </p:cNvPr>
            <p:cNvSpPr>
              <a:spLocks noChangeArrowheads="1"/>
            </p:cNvSpPr>
            <p:nvPr userDrawn="1"/>
          </p:nvSpPr>
          <p:spPr bwMode="auto">
            <a:xfrm>
              <a:off x="1324"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46">
              <a:extLst>
                <a:ext uri="{FF2B5EF4-FFF2-40B4-BE49-F238E27FC236}">
                  <a16:creationId xmlns:a16="http://schemas.microsoft.com/office/drawing/2014/main" id="{238C54DE-CD99-4BB4-B044-80116344DF9B}"/>
                </a:ext>
              </a:extLst>
            </p:cNvPr>
            <p:cNvSpPr>
              <a:spLocks noChangeArrowheads="1"/>
            </p:cNvSpPr>
            <p:nvPr userDrawn="1"/>
          </p:nvSpPr>
          <p:spPr bwMode="auto">
            <a:xfrm>
              <a:off x="1324"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47">
              <a:extLst>
                <a:ext uri="{FF2B5EF4-FFF2-40B4-BE49-F238E27FC236}">
                  <a16:creationId xmlns:a16="http://schemas.microsoft.com/office/drawing/2014/main" id="{FB0C33A1-D319-41C6-943D-8ECF5F5F328F}"/>
                </a:ext>
              </a:extLst>
            </p:cNvPr>
            <p:cNvSpPr>
              <a:spLocks noChangeArrowheads="1"/>
            </p:cNvSpPr>
            <p:nvPr userDrawn="1"/>
          </p:nvSpPr>
          <p:spPr bwMode="auto">
            <a:xfrm>
              <a:off x="1392"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48">
              <a:extLst>
                <a:ext uri="{FF2B5EF4-FFF2-40B4-BE49-F238E27FC236}">
                  <a16:creationId xmlns:a16="http://schemas.microsoft.com/office/drawing/2014/main" id="{5BF0F975-214C-4689-B5E5-A3F142ED14A6}"/>
                </a:ext>
              </a:extLst>
            </p:cNvPr>
            <p:cNvSpPr>
              <a:spLocks noChangeArrowheads="1"/>
            </p:cNvSpPr>
            <p:nvPr userDrawn="1"/>
          </p:nvSpPr>
          <p:spPr bwMode="auto">
            <a:xfrm>
              <a:off x="1160" y="2014"/>
              <a:ext cx="82" cy="82"/>
            </a:xfrm>
            <a:prstGeom prst="ellipse">
              <a:avLst/>
            </a:pr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49">
              <a:extLst>
                <a:ext uri="{FF2B5EF4-FFF2-40B4-BE49-F238E27FC236}">
                  <a16:creationId xmlns:a16="http://schemas.microsoft.com/office/drawing/2014/main" id="{661934E1-A3F7-4124-8742-122F01076112}"/>
                </a:ext>
              </a:extLst>
            </p:cNvPr>
            <p:cNvSpPr>
              <a:spLocks/>
            </p:cNvSpPr>
            <p:nvPr userDrawn="1"/>
          </p:nvSpPr>
          <p:spPr bwMode="auto">
            <a:xfrm>
              <a:off x="1118" y="2124"/>
              <a:ext cx="165" cy="82"/>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5" y="0"/>
                    <a:pt x="256" y="0"/>
                  </a:cubicBezTo>
                  <a:cubicBezTo>
                    <a:pt x="397" y="0"/>
                    <a:pt x="512" y="115"/>
                    <a:pt x="512" y="256"/>
                  </a:cubicBezTo>
                  <a:lnTo>
                    <a:pt x="0" y="256"/>
                  </a:ln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927531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1850334"/>
            <a:ext cx="6452279" cy="1434239"/>
          </a:xfrm>
        </p:spPr>
        <p:txBody>
          <a:bodyPr/>
          <a:lstStyle>
            <a:lvl1pPr>
              <a:defRPr sz="2000">
                <a:solidFill>
                  <a:schemeClr val="accent2"/>
                </a:solidFill>
              </a:defRPr>
            </a:lvl1pPr>
            <a:lvl2pPr marL="173038" indent="-173038">
              <a:buFont typeface="Arial" panose="020B0604020202020204" pitchFamily="34" charset="0"/>
              <a:buChar char="•"/>
              <a:defRPr sz="1400">
                <a:solidFill>
                  <a:schemeClr val="tx2"/>
                </a:solidFill>
              </a:defRPr>
            </a:lvl2pPr>
            <a:lvl3pPr>
              <a:defRPr sz="1200">
                <a:solidFill>
                  <a:schemeClr val="tx2"/>
                </a:solidFill>
              </a:defRPr>
            </a:lvl3pPr>
            <a:lvl4pPr>
              <a:defRPr sz="1100">
                <a:solidFill>
                  <a:schemeClr val="tx2"/>
                </a:solidFill>
              </a:defRPr>
            </a:lvl4pPr>
            <a:lvl5pPr>
              <a:defRPr sz="1100">
                <a:solidFill>
                  <a:schemeClr val="tx2"/>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6">
            <a:extLst>
              <a:ext uri="{FF2B5EF4-FFF2-40B4-BE49-F238E27FC236}">
                <a16:creationId xmlns:a16="http://schemas.microsoft.com/office/drawing/2014/main" id="{40C74339-5B57-4B6A-846D-3C46FD6994B5}"/>
              </a:ext>
            </a:extLst>
          </p:cNvPr>
          <p:cNvSpPr>
            <a:spLocks noGrp="1"/>
          </p:cNvSpPr>
          <p:nvPr>
            <p:ph type="body" sz="quarter" idx="12"/>
          </p:nvPr>
        </p:nvSpPr>
        <p:spPr>
          <a:xfrm>
            <a:off x="584199" y="967695"/>
            <a:ext cx="11018519" cy="307777"/>
          </a:xfrm>
        </p:spPr>
        <p:txBody>
          <a:bodyPr/>
          <a:lstStyle>
            <a:lvl1pPr marL="0" indent="0" algn="ctr">
              <a:buNone/>
              <a:defRPr sz="2000">
                <a:solidFill>
                  <a:schemeClr val="accent1">
                    <a:lumMod val="60000"/>
                    <a:lumOff val="40000"/>
                  </a:schemeClr>
                </a:solidFill>
                <a:latin typeface="+mn-lt"/>
              </a:defRPr>
            </a:lvl1pPr>
          </a:lstStyle>
          <a:p>
            <a:pPr lvl="0"/>
            <a:r>
              <a:rPr lang="en-US"/>
              <a:t>Edit Master text styles</a:t>
            </a:r>
          </a:p>
        </p:txBody>
      </p:sp>
      <p:sp>
        <p:nvSpPr>
          <p:cNvPr id="2" name="Title 1">
            <a:extLst>
              <a:ext uri="{FF2B5EF4-FFF2-40B4-BE49-F238E27FC236}">
                <a16:creationId xmlns:a16="http://schemas.microsoft.com/office/drawing/2014/main" id="{FF46E3E4-84FF-4A78-BC12-0A2A3599B67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577690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34827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ie and Sub">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
        <p:nvSpPr>
          <p:cNvPr id="15" name="Text Placeholder 6">
            <a:extLst>
              <a:ext uri="{FF2B5EF4-FFF2-40B4-BE49-F238E27FC236}">
                <a16:creationId xmlns:a16="http://schemas.microsoft.com/office/drawing/2014/main" id="{1AED9DF8-15D3-4CED-BCE9-90F7A3452475}"/>
              </a:ext>
            </a:extLst>
          </p:cNvPr>
          <p:cNvSpPr>
            <a:spLocks noGrp="1"/>
          </p:cNvSpPr>
          <p:nvPr>
            <p:ph type="body" sz="quarter" idx="14"/>
          </p:nvPr>
        </p:nvSpPr>
        <p:spPr>
          <a:xfrm>
            <a:off x="581595" y="1067101"/>
            <a:ext cx="11025188" cy="307777"/>
          </a:xfrm>
        </p:spPr>
        <p:txBody>
          <a:bodyPr/>
          <a:lstStyle>
            <a:lvl1pPr marL="0" indent="0" algn="ctr">
              <a:buNone/>
              <a:defRPr sz="2000">
                <a:solidFill>
                  <a:schemeClr val="accent1">
                    <a:lumMod val="60000"/>
                    <a:lumOff val="40000"/>
                  </a:schemeClr>
                </a:solidFill>
                <a:latin typeface="+mn-lt"/>
              </a:defRPr>
            </a:lvl1pPr>
          </a:lstStyle>
          <a:p>
            <a:pPr lvl="0"/>
            <a:r>
              <a:rPr lang="en-US"/>
              <a:t>Edit Master text styles</a:t>
            </a:r>
          </a:p>
        </p:txBody>
      </p:sp>
    </p:spTree>
    <p:extLst>
      <p:ext uri="{BB962C8B-B14F-4D97-AF65-F5344CB8AC3E}">
        <p14:creationId xmlns:p14="http://schemas.microsoft.com/office/powerpoint/2010/main" val="2294677707"/>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guide id="3" pos="3840">
          <p15:clr>
            <a:srgbClr val="FBAE40"/>
          </p15:clr>
        </p15:guide>
        <p15:guide id="4" pos="1896">
          <p15:clr>
            <a:srgbClr val="FBAE40"/>
          </p15:clr>
        </p15:guide>
        <p15:guide id="5" pos="583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6916633" y="1850334"/>
            <a:ext cx="4543277" cy="2206758"/>
          </a:xfrm>
          <a:solidFill>
            <a:schemeClr val="accent1">
              <a:alpha val="26000"/>
            </a:schemeClr>
          </a:solidFill>
          <a:ln>
            <a:noFill/>
          </a:ln>
        </p:spPr>
        <p:txBody>
          <a:bodyPr lIns="365760" tIns="365760" rIns="365760" bIns="365760"/>
          <a:lstStyle>
            <a:lvl1pPr>
              <a:defRPr sz="2000">
                <a:solidFill>
                  <a:schemeClr val="tx1"/>
                </a:solidFill>
              </a:defRPr>
            </a:lvl1pPr>
            <a:lvl2pPr marL="0" indent="0">
              <a:spcBef>
                <a:spcPts val="1200"/>
              </a:spcBef>
              <a:spcAft>
                <a:spcPts val="0"/>
              </a:spcAft>
              <a:buFont typeface="Arial" panose="020B0604020202020204" pitchFamily="34" charset="0"/>
              <a:buNone/>
              <a:defRPr sz="1400" b="1">
                <a:solidFill>
                  <a:schemeClr val="tx2"/>
                </a:solidFill>
              </a:defRPr>
            </a:lvl2pPr>
            <a:lvl3pPr>
              <a:defRPr sz="1200">
                <a:solidFill>
                  <a:schemeClr val="tx2"/>
                </a:solidFill>
              </a:defRPr>
            </a:lvl3pPr>
            <a:lvl4pPr>
              <a:defRPr sz="1100">
                <a:solidFill>
                  <a:schemeClr val="tx2"/>
                </a:solidFill>
              </a:defRPr>
            </a:lvl4pPr>
            <a:lvl5pPr>
              <a:defRPr sz="1100">
                <a:solidFill>
                  <a:schemeClr val="tx2"/>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DD2A3B-10EE-4819-8FE4-E73D1B31AA9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008587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241168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49" name="Group 48">
            <a:extLst>
              <a:ext uri="{FF2B5EF4-FFF2-40B4-BE49-F238E27FC236}">
                <a16:creationId xmlns:a16="http://schemas.microsoft.com/office/drawing/2014/main" id="{B988A210-464A-4E4A-A5EC-6A9F188993AC}"/>
              </a:ext>
            </a:extLst>
          </p:cNvPr>
          <p:cNvGrpSpPr/>
          <p:nvPr userDrawn="1"/>
        </p:nvGrpSpPr>
        <p:grpSpPr>
          <a:xfrm>
            <a:off x="4254385" y="2884146"/>
            <a:ext cx="917103" cy="847023"/>
            <a:chOff x="9664969" y="2124583"/>
            <a:chExt cx="917103" cy="847023"/>
          </a:xfrm>
        </p:grpSpPr>
        <p:grpSp>
          <p:nvGrpSpPr>
            <p:cNvPr id="19" name="Group 18">
              <a:extLst>
                <a:ext uri="{FF2B5EF4-FFF2-40B4-BE49-F238E27FC236}">
                  <a16:creationId xmlns:a16="http://schemas.microsoft.com/office/drawing/2014/main" id="{1DFF98CA-7D40-4D07-8AB0-F9FABEA06766}"/>
                </a:ext>
              </a:extLst>
            </p:cNvPr>
            <p:cNvGrpSpPr/>
            <p:nvPr/>
          </p:nvGrpSpPr>
          <p:grpSpPr>
            <a:xfrm>
              <a:off x="9664969" y="2309869"/>
              <a:ext cx="470966" cy="246457"/>
              <a:chOff x="13721512" y="1085822"/>
              <a:chExt cx="3673755" cy="1922480"/>
            </a:xfrm>
          </p:grpSpPr>
          <p:grpSp>
            <p:nvGrpSpPr>
              <p:cNvPr id="44" name="Group 43">
                <a:extLst>
                  <a:ext uri="{FF2B5EF4-FFF2-40B4-BE49-F238E27FC236}">
                    <a16:creationId xmlns:a16="http://schemas.microsoft.com/office/drawing/2014/main" id="{465ADB1D-47B6-4762-915F-B976A6371677}"/>
                  </a:ext>
                </a:extLst>
              </p:cNvPr>
              <p:cNvGrpSpPr/>
              <p:nvPr/>
            </p:nvGrpSpPr>
            <p:grpSpPr>
              <a:xfrm>
                <a:off x="13727467" y="1202243"/>
                <a:ext cx="3341598" cy="1806059"/>
                <a:chOff x="13727467" y="1202243"/>
                <a:chExt cx="3341598" cy="1806059"/>
              </a:xfrm>
            </p:grpSpPr>
            <p:sp>
              <p:nvSpPr>
                <p:cNvPr id="46" name="Isosceles Triangle 45">
                  <a:extLst>
                    <a:ext uri="{FF2B5EF4-FFF2-40B4-BE49-F238E27FC236}">
                      <a16:creationId xmlns:a16="http://schemas.microsoft.com/office/drawing/2014/main" id="{AE8FAB45-8D4E-4823-87F3-E901BBF377D6}"/>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a:extLst>
                    <a:ext uri="{FF2B5EF4-FFF2-40B4-BE49-F238E27FC236}">
                      <a16:creationId xmlns:a16="http://schemas.microsoft.com/office/drawing/2014/main" id="{12445C1B-6F26-4CE8-B389-B66A16B90A9C}"/>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375">
                  <a:extLst>
                    <a:ext uri="{FF2B5EF4-FFF2-40B4-BE49-F238E27FC236}">
                      <a16:creationId xmlns:a16="http://schemas.microsoft.com/office/drawing/2014/main" id="{C9386C8D-757A-417F-B53C-81F49DD30971}"/>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154FF891-D191-414F-8957-99FA4FA604E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FEC75A4-3A06-4C74-A1BE-E649840B9A18}"/>
                </a:ext>
              </a:extLst>
            </p:cNvPr>
            <p:cNvGrpSpPr/>
            <p:nvPr/>
          </p:nvGrpSpPr>
          <p:grpSpPr>
            <a:xfrm>
              <a:off x="9978266" y="2222938"/>
              <a:ext cx="323597" cy="360640"/>
              <a:chOff x="9978266" y="2222938"/>
              <a:chExt cx="323597" cy="360640"/>
            </a:xfrm>
          </p:grpSpPr>
          <p:sp>
            <p:nvSpPr>
              <p:cNvPr id="41" name="Isosceles Triangle 40">
                <a:extLst>
                  <a:ext uri="{FF2B5EF4-FFF2-40B4-BE49-F238E27FC236}">
                    <a16:creationId xmlns:a16="http://schemas.microsoft.com/office/drawing/2014/main" id="{75259615-2187-4F94-A969-DCA5190858F0}"/>
                  </a:ext>
                </a:extLst>
              </p:cNvPr>
              <p:cNvSpPr/>
              <p:nvPr/>
            </p:nvSpPr>
            <p:spPr bwMode="auto">
              <a:xfrm rot="13393209">
                <a:off x="9978266" y="2222938"/>
                <a:ext cx="313134" cy="149847"/>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99B77C10-4771-48E4-91E2-103A8F870215}"/>
                  </a:ext>
                </a:extLst>
              </p:cNvPr>
              <p:cNvSpPr/>
              <p:nvPr/>
            </p:nvSpPr>
            <p:spPr bwMode="auto">
              <a:xfrm rot="3787336">
                <a:off x="10125858" y="2299763"/>
                <a:ext cx="168530" cy="183481"/>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Isosceles Triangle 375">
                <a:extLst>
                  <a:ext uri="{FF2B5EF4-FFF2-40B4-BE49-F238E27FC236}">
                    <a16:creationId xmlns:a16="http://schemas.microsoft.com/office/drawing/2014/main" id="{5A7483F9-456F-4639-8FB3-89BCDBA59816}"/>
                  </a:ext>
                </a:extLst>
              </p:cNvPr>
              <p:cNvSpPr/>
              <p:nvPr/>
            </p:nvSpPr>
            <p:spPr bwMode="auto">
              <a:xfrm rot="5172541">
                <a:off x="10016540" y="2440081"/>
                <a:ext cx="220647" cy="66348"/>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Freeform: Shape 20">
              <a:extLst>
                <a:ext uri="{FF2B5EF4-FFF2-40B4-BE49-F238E27FC236}">
                  <a16:creationId xmlns:a16="http://schemas.microsoft.com/office/drawing/2014/main" id="{D6FF55D4-9AB4-4E0C-BACF-4340818E43BD}"/>
                </a:ext>
              </a:extLst>
            </p:cNvPr>
            <p:cNvSpPr/>
            <p:nvPr/>
          </p:nvSpPr>
          <p:spPr bwMode="auto">
            <a:xfrm rot="5254367">
              <a:off x="9956136" y="2247079"/>
              <a:ext cx="470966" cy="22597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6BBE2167-AFCF-45E2-863F-76B98D874DD1}"/>
                </a:ext>
              </a:extLst>
            </p:cNvPr>
            <p:cNvGrpSpPr/>
            <p:nvPr/>
          </p:nvGrpSpPr>
          <p:grpSpPr>
            <a:xfrm rot="2124180" flipH="1" flipV="1">
              <a:off x="9911732" y="2725149"/>
              <a:ext cx="470966" cy="246457"/>
              <a:chOff x="13721512" y="1085822"/>
              <a:chExt cx="3673755" cy="1922480"/>
            </a:xfrm>
          </p:grpSpPr>
          <p:grpSp>
            <p:nvGrpSpPr>
              <p:cNvPr id="36" name="Group 35">
                <a:extLst>
                  <a:ext uri="{FF2B5EF4-FFF2-40B4-BE49-F238E27FC236}">
                    <a16:creationId xmlns:a16="http://schemas.microsoft.com/office/drawing/2014/main" id="{9A03488A-F40D-44D0-A2AB-94FECFB418ED}"/>
                  </a:ext>
                </a:extLst>
              </p:cNvPr>
              <p:cNvGrpSpPr/>
              <p:nvPr/>
            </p:nvGrpSpPr>
            <p:grpSpPr>
              <a:xfrm>
                <a:off x="13727467" y="1202243"/>
                <a:ext cx="3341598" cy="1806059"/>
                <a:chOff x="13727467" y="1202243"/>
                <a:chExt cx="3341598" cy="1806059"/>
              </a:xfrm>
            </p:grpSpPr>
            <p:sp>
              <p:nvSpPr>
                <p:cNvPr id="38" name="Isosceles Triangle 37">
                  <a:extLst>
                    <a:ext uri="{FF2B5EF4-FFF2-40B4-BE49-F238E27FC236}">
                      <a16:creationId xmlns:a16="http://schemas.microsoft.com/office/drawing/2014/main" id="{1E1BC72D-9C0C-4F7E-B0F2-07C1A8924939}"/>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Isosceles Triangle 38">
                  <a:extLst>
                    <a:ext uri="{FF2B5EF4-FFF2-40B4-BE49-F238E27FC236}">
                      <a16:creationId xmlns:a16="http://schemas.microsoft.com/office/drawing/2014/main" id="{EA716B81-1D05-4CD9-AB09-CAE56B00D710}"/>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Isosceles Triangle 375">
                  <a:extLst>
                    <a:ext uri="{FF2B5EF4-FFF2-40B4-BE49-F238E27FC236}">
                      <a16:creationId xmlns:a16="http://schemas.microsoft.com/office/drawing/2014/main" id="{25F1B473-A080-4957-AFA3-52B3626596CC}"/>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Shape 36">
                <a:extLst>
                  <a:ext uri="{FF2B5EF4-FFF2-40B4-BE49-F238E27FC236}">
                    <a16:creationId xmlns:a16="http://schemas.microsoft.com/office/drawing/2014/main" id="{2A7EE5E8-7587-4E38-981B-C7A689EF4F5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4ED7F3E0-DE9F-49C1-B15A-1D1B46C85976}"/>
                </a:ext>
              </a:extLst>
            </p:cNvPr>
            <p:cNvGrpSpPr/>
            <p:nvPr/>
          </p:nvGrpSpPr>
          <p:grpSpPr>
            <a:xfrm rot="17317314">
              <a:off x="9632120" y="2608617"/>
              <a:ext cx="470966" cy="246457"/>
              <a:chOff x="13721512" y="1085822"/>
              <a:chExt cx="3673755" cy="1922480"/>
            </a:xfrm>
          </p:grpSpPr>
          <p:grpSp>
            <p:nvGrpSpPr>
              <p:cNvPr id="31" name="Group 30">
                <a:extLst>
                  <a:ext uri="{FF2B5EF4-FFF2-40B4-BE49-F238E27FC236}">
                    <a16:creationId xmlns:a16="http://schemas.microsoft.com/office/drawing/2014/main" id="{BB76E0AE-3B21-4BD3-9F7A-EB2047D3F4EA}"/>
                  </a:ext>
                </a:extLst>
              </p:cNvPr>
              <p:cNvGrpSpPr/>
              <p:nvPr/>
            </p:nvGrpSpPr>
            <p:grpSpPr>
              <a:xfrm>
                <a:off x="13727467" y="1202243"/>
                <a:ext cx="3341598" cy="1806059"/>
                <a:chOff x="13727467" y="1202243"/>
                <a:chExt cx="3341598" cy="1806059"/>
              </a:xfrm>
            </p:grpSpPr>
            <p:sp>
              <p:nvSpPr>
                <p:cNvPr id="33" name="Isosceles Triangle 32">
                  <a:extLst>
                    <a:ext uri="{FF2B5EF4-FFF2-40B4-BE49-F238E27FC236}">
                      <a16:creationId xmlns:a16="http://schemas.microsoft.com/office/drawing/2014/main" id="{198F8398-E0B7-4182-9E09-E9C37B294C24}"/>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Isosceles Triangle 33">
                  <a:extLst>
                    <a:ext uri="{FF2B5EF4-FFF2-40B4-BE49-F238E27FC236}">
                      <a16:creationId xmlns:a16="http://schemas.microsoft.com/office/drawing/2014/main" id="{CF5A8EE3-8C03-4611-A75D-774E4B5F9DCF}"/>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sosceles Triangle 375">
                  <a:extLst>
                    <a:ext uri="{FF2B5EF4-FFF2-40B4-BE49-F238E27FC236}">
                      <a16:creationId xmlns:a16="http://schemas.microsoft.com/office/drawing/2014/main" id="{DC611FC2-D5BC-41FE-B053-C17A9C1C7C5D}"/>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Freeform: Shape 31">
                <a:extLst>
                  <a:ext uri="{FF2B5EF4-FFF2-40B4-BE49-F238E27FC236}">
                    <a16:creationId xmlns:a16="http://schemas.microsoft.com/office/drawing/2014/main" id="{5A22793B-B22A-4AB8-949B-0219C862632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F496923-2DD6-494A-AF13-C39351250AD6}"/>
                </a:ext>
              </a:extLst>
            </p:cNvPr>
            <p:cNvGrpSpPr/>
            <p:nvPr/>
          </p:nvGrpSpPr>
          <p:grpSpPr>
            <a:xfrm rot="8733085">
              <a:off x="10111106" y="2505403"/>
              <a:ext cx="470966" cy="246457"/>
              <a:chOff x="13721512" y="1085822"/>
              <a:chExt cx="3673755" cy="1922480"/>
            </a:xfrm>
          </p:grpSpPr>
          <p:grpSp>
            <p:nvGrpSpPr>
              <p:cNvPr id="26" name="Group 25">
                <a:extLst>
                  <a:ext uri="{FF2B5EF4-FFF2-40B4-BE49-F238E27FC236}">
                    <a16:creationId xmlns:a16="http://schemas.microsoft.com/office/drawing/2014/main" id="{9C0C8A6D-177D-4363-AD87-C1A4976794D7}"/>
                  </a:ext>
                </a:extLst>
              </p:cNvPr>
              <p:cNvGrpSpPr/>
              <p:nvPr/>
            </p:nvGrpSpPr>
            <p:grpSpPr>
              <a:xfrm>
                <a:off x="13727467" y="1202243"/>
                <a:ext cx="3341598" cy="1806059"/>
                <a:chOff x="13727467" y="1202243"/>
                <a:chExt cx="3341598" cy="1806059"/>
              </a:xfrm>
            </p:grpSpPr>
            <p:sp>
              <p:nvSpPr>
                <p:cNvPr id="28" name="Isosceles Triangle 27">
                  <a:extLst>
                    <a:ext uri="{FF2B5EF4-FFF2-40B4-BE49-F238E27FC236}">
                      <a16:creationId xmlns:a16="http://schemas.microsoft.com/office/drawing/2014/main" id="{E3BEB39B-8E7E-4F75-B874-4802AA070D2D}"/>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A8D5B2A7-864C-4DC5-9F21-F1045F20E4F7}"/>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Isosceles Triangle 375">
                  <a:extLst>
                    <a:ext uri="{FF2B5EF4-FFF2-40B4-BE49-F238E27FC236}">
                      <a16:creationId xmlns:a16="http://schemas.microsoft.com/office/drawing/2014/main" id="{1BD5B9D0-97DD-4A0E-A035-D5A829C207BE}"/>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Freeform: Shape 26">
                <a:extLst>
                  <a:ext uri="{FF2B5EF4-FFF2-40B4-BE49-F238E27FC236}">
                    <a16:creationId xmlns:a16="http://schemas.microsoft.com/office/drawing/2014/main" id="{96DFB6AF-0ED0-4007-9D6A-63249BBF97B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2D9AE606-1D99-4CDC-BF50-869AAFD51524}"/>
                </a:ext>
              </a:extLst>
            </p:cNvPr>
            <p:cNvSpPr/>
            <p:nvPr/>
          </p:nvSpPr>
          <p:spPr bwMode="auto">
            <a:xfrm>
              <a:off x="10070950" y="2577554"/>
              <a:ext cx="38496" cy="384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48C29746-3C18-4714-8B67-8FE0404AA717}"/>
              </a:ext>
            </a:extLst>
          </p:cNvPr>
          <p:cNvGrpSpPr/>
          <p:nvPr userDrawn="1"/>
        </p:nvGrpSpPr>
        <p:grpSpPr>
          <a:xfrm>
            <a:off x="9988208" y="2904614"/>
            <a:ext cx="676830" cy="806086"/>
            <a:chOff x="10360925" y="1869605"/>
            <a:chExt cx="513810" cy="611934"/>
          </a:xfrm>
        </p:grpSpPr>
        <p:sp>
          <p:nvSpPr>
            <p:cNvPr id="51" name="Freeform 128">
              <a:extLst>
                <a:ext uri="{FF2B5EF4-FFF2-40B4-BE49-F238E27FC236}">
                  <a16:creationId xmlns:a16="http://schemas.microsoft.com/office/drawing/2014/main" id="{2A0515F8-9584-4B8A-8585-DD59C46148CB}"/>
                </a:ext>
              </a:extLst>
            </p:cNvPr>
            <p:cNvSpPr>
              <a:spLocks/>
            </p:cNvSpPr>
            <p:nvPr/>
          </p:nvSpPr>
          <p:spPr bwMode="auto">
            <a:xfrm>
              <a:off x="10360925" y="1869605"/>
              <a:ext cx="513810" cy="61193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check">
              <a:extLst>
                <a:ext uri="{FF2B5EF4-FFF2-40B4-BE49-F238E27FC236}">
                  <a16:creationId xmlns:a16="http://schemas.microsoft.com/office/drawing/2014/main" id="{9DDE635B-6509-4AA2-B1F5-2ED3DE273026}"/>
                </a:ext>
              </a:extLst>
            </p:cNvPr>
            <p:cNvSpPr>
              <a:spLocks noChangeAspect="1"/>
            </p:cNvSpPr>
            <p:nvPr/>
          </p:nvSpPr>
          <p:spPr bwMode="auto">
            <a:xfrm>
              <a:off x="10515895" y="2103594"/>
              <a:ext cx="203870" cy="14395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solidFill>
                    <a:srgbClr val="50E6FF"/>
                  </a:solidFill>
                </a:ln>
                <a:solidFill>
                  <a:srgbClr val="FFFFFF"/>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43FFE3D1-4751-42F9-83F3-070D7C8A28D5}"/>
              </a:ext>
            </a:extLst>
          </p:cNvPr>
          <p:cNvGrpSpPr/>
          <p:nvPr userDrawn="1"/>
        </p:nvGrpSpPr>
        <p:grpSpPr>
          <a:xfrm>
            <a:off x="7065062" y="2946916"/>
            <a:ext cx="909435" cy="721482"/>
            <a:chOff x="4262868" y="2183779"/>
            <a:chExt cx="909435" cy="721482"/>
          </a:xfrm>
        </p:grpSpPr>
        <p:sp>
          <p:nvSpPr>
            <p:cNvPr id="55" name="Arrow: Bent 22">
              <a:extLst>
                <a:ext uri="{FF2B5EF4-FFF2-40B4-BE49-F238E27FC236}">
                  <a16:creationId xmlns:a16="http://schemas.microsoft.com/office/drawing/2014/main" id="{F31B69A7-78DF-45F3-8771-36ACE038A37D}"/>
                </a:ext>
              </a:extLst>
            </p:cNvPr>
            <p:cNvSpPr/>
            <p:nvPr/>
          </p:nvSpPr>
          <p:spPr bwMode="auto">
            <a:xfrm rot="16200000">
              <a:off x="4397652" y="2468630"/>
              <a:ext cx="106041" cy="164625"/>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6" name="Arrow: Bent 24">
              <a:extLst>
                <a:ext uri="{FF2B5EF4-FFF2-40B4-BE49-F238E27FC236}">
                  <a16:creationId xmlns:a16="http://schemas.microsoft.com/office/drawing/2014/main" id="{8200DDF9-CF34-45B3-93DD-0B2B81F633E4}"/>
                </a:ext>
              </a:extLst>
            </p:cNvPr>
            <p:cNvSpPr/>
            <p:nvPr/>
          </p:nvSpPr>
          <p:spPr bwMode="auto">
            <a:xfrm rot="16200000">
              <a:off x="4803569" y="2731149"/>
              <a:ext cx="92731" cy="211516"/>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7" name="Arrow: Bent 76">
              <a:extLst>
                <a:ext uri="{FF2B5EF4-FFF2-40B4-BE49-F238E27FC236}">
                  <a16:creationId xmlns:a16="http://schemas.microsoft.com/office/drawing/2014/main" id="{E5E0C78A-0848-4C86-838C-B667ECE01E1F}"/>
                </a:ext>
              </a:extLst>
            </p:cNvPr>
            <p:cNvSpPr/>
            <p:nvPr/>
          </p:nvSpPr>
          <p:spPr bwMode="auto">
            <a:xfrm rot="5400000">
              <a:off x="4661716" y="2163798"/>
              <a:ext cx="290763" cy="52917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19721FB2-7138-4FCE-BBA9-4DD6AB59C018}"/>
                </a:ext>
              </a:extLst>
            </p:cNvPr>
            <p:cNvSpPr/>
            <p:nvPr/>
          </p:nvSpPr>
          <p:spPr bwMode="auto">
            <a:xfrm>
              <a:off x="454251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9" name="Rectangle 58">
              <a:extLst>
                <a:ext uri="{FF2B5EF4-FFF2-40B4-BE49-F238E27FC236}">
                  <a16:creationId xmlns:a16="http://schemas.microsoft.com/office/drawing/2014/main" id="{10A63D7B-2FDE-4DED-85FF-1EF546410461}"/>
                </a:ext>
              </a:extLst>
            </p:cNvPr>
            <p:cNvSpPr/>
            <p:nvPr/>
          </p:nvSpPr>
          <p:spPr bwMode="auto">
            <a:xfrm>
              <a:off x="4649998"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0" name="Rectangle 59">
              <a:extLst>
                <a:ext uri="{FF2B5EF4-FFF2-40B4-BE49-F238E27FC236}">
                  <a16:creationId xmlns:a16="http://schemas.microsoft.com/office/drawing/2014/main" id="{0CA2CD59-914C-452F-8365-6B24A01380A6}"/>
                </a:ext>
              </a:extLst>
            </p:cNvPr>
            <p:cNvSpPr/>
            <p:nvPr/>
          </p:nvSpPr>
          <p:spPr bwMode="auto">
            <a:xfrm>
              <a:off x="476248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1" name="Rectangle 60">
              <a:extLst>
                <a:ext uri="{FF2B5EF4-FFF2-40B4-BE49-F238E27FC236}">
                  <a16:creationId xmlns:a16="http://schemas.microsoft.com/office/drawing/2014/main" id="{85B8CF8B-0BBB-4641-A127-B04DA519EC34}"/>
                </a:ext>
              </a:extLst>
            </p:cNvPr>
            <p:cNvSpPr/>
            <p:nvPr/>
          </p:nvSpPr>
          <p:spPr bwMode="auto">
            <a:xfrm>
              <a:off x="4542512" y="253300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E6F0EF1F-3C23-4827-8577-ED04AEEBBDDC}"/>
                </a:ext>
              </a:extLst>
            </p:cNvPr>
            <p:cNvSpPr/>
            <p:nvPr/>
          </p:nvSpPr>
          <p:spPr bwMode="auto">
            <a:xfrm>
              <a:off x="4649998"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27221916-C3DF-4BE5-AA77-B270C9B42B12}"/>
                </a:ext>
              </a:extLst>
            </p:cNvPr>
            <p:cNvSpPr/>
            <p:nvPr/>
          </p:nvSpPr>
          <p:spPr bwMode="auto">
            <a:xfrm>
              <a:off x="4762482"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AB1DD898-F3FF-4481-9E22-5AD0FED8D3CC}"/>
                </a:ext>
              </a:extLst>
            </p:cNvPr>
            <p:cNvSpPr/>
            <p:nvPr/>
          </p:nvSpPr>
          <p:spPr bwMode="auto">
            <a:xfrm>
              <a:off x="4542512" y="265936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5" name="Rectangle 64">
              <a:extLst>
                <a:ext uri="{FF2B5EF4-FFF2-40B4-BE49-F238E27FC236}">
                  <a16:creationId xmlns:a16="http://schemas.microsoft.com/office/drawing/2014/main" id="{87D6CFD7-CF81-4435-8900-32F759AF4C79}"/>
                </a:ext>
              </a:extLst>
            </p:cNvPr>
            <p:cNvSpPr/>
            <p:nvPr/>
          </p:nvSpPr>
          <p:spPr bwMode="auto">
            <a:xfrm>
              <a:off x="4649998"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6" name="Rectangle 65">
              <a:extLst>
                <a:ext uri="{FF2B5EF4-FFF2-40B4-BE49-F238E27FC236}">
                  <a16:creationId xmlns:a16="http://schemas.microsoft.com/office/drawing/2014/main" id="{248284E4-608D-43F6-8E19-DA2183749DA1}"/>
                </a:ext>
              </a:extLst>
            </p:cNvPr>
            <p:cNvSpPr/>
            <p:nvPr/>
          </p:nvSpPr>
          <p:spPr bwMode="auto">
            <a:xfrm>
              <a:off x="4762482"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7" name="Rectangle 66">
              <a:extLst>
                <a:ext uri="{FF2B5EF4-FFF2-40B4-BE49-F238E27FC236}">
                  <a16:creationId xmlns:a16="http://schemas.microsoft.com/office/drawing/2014/main" id="{683342F8-83D2-4D1D-8B02-CF4BE6958AB3}"/>
                </a:ext>
              </a:extLst>
            </p:cNvPr>
            <p:cNvSpPr/>
            <p:nvPr/>
          </p:nvSpPr>
          <p:spPr bwMode="auto">
            <a:xfrm>
              <a:off x="4631082" y="2512568"/>
              <a:ext cx="224300" cy="252475"/>
            </a:xfrm>
            <a:prstGeom prst="rect">
              <a:avLst/>
            </a:prstGeom>
            <a:noFill/>
            <a:ln w="3175" cap="sq">
              <a:solidFill>
                <a:schemeClr val="accent2">
                  <a:lumMod val="75000"/>
                </a:schemeClr>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68" name="Straight Connector 67">
              <a:extLst>
                <a:ext uri="{FF2B5EF4-FFF2-40B4-BE49-F238E27FC236}">
                  <a16:creationId xmlns:a16="http://schemas.microsoft.com/office/drawing/2014/main" id="{51887851-B14E-45B1-9C85-DA7492F639D1}"/>
                </a:ext>
              </a:extLst>
            </p:cNvPr>
            <p:cNvCxnSpPr>
              <a:cxnSpLocks/>
              <a:stCxn id="65" idx="3"/>
              <a:endCxn id="66" idx="1"/>
            </p:cNvCxnSpPr>
            <p:nvPr/>
          </p:nvCxnSpPr>
          <p:spPr>
            <a:xfrm>
              <a:off x="4723793" y="2574570"/>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69" name="Straight Connector 68">
              <a:extLst>
                <a:ext uri="{FF2B5EF4-FFF2-40B4-BE49-F238E27FC236}">
                  <a16:creationId xmlns:a16="http://schemas.microsoft.com/office/drawing/2014/main" id="{22F4E327-FC3B-4CB2-917A-711D09A6178F}"/>
                </a:ext>
              </a:extLst>
            </p:cNvPr>
            <p:cNvCxnSpPr>
              <a:cxnSpLocks/>
              <a:stCxn id="68" idx="3"/>
              <a:endCxn id="69" idx="1"/>
            </p:cNvCxnSpPr>
            <p:nvPr/>
          </p:nvCxnSpPr>
          <p:spPr>
            <a:xfrm>
              <a:off x="4723793" y="2700933"/>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0" name="Straight Connector 69">
              <a:extLst>
                <a:ext uri="{FF2B5EF4-FFF2-40B4-BE49-F238E27FC236}">
                  <a16:creationId xmlns:a16="http://schemas.microsoft.com/office/drawing/2014/main" id="{E84B0F77-79C8-45D8-897A-C9C9A191B9D6}"/>
                </a:ext>
              </a:extLst>
            </p:cNvPr>
            <p:cNvCxnSpPr>
              <a:cxnSpLocks/>
              <a:stCxn id="65" idx="2"/>
              <a:endCxn id="68" idx="0"/>
            </p:cNvCxnSpPr>
            <p:nvPr/>
          </p:nvCxnSpPr>
          <p:spPr>
            <a:xfrm>
              <a:off x="4686894"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1" name="Straight Connector 70">
              <a:extLst>
                <a:ext uri="{FF2B5EF4-FFF2-40B4-BE49-F238E27FC236}">
                  <a16:creationId xmlns:a16="http://schemas.microsoft.com/office/drawing/2014/main" id="{312389F5-1C4E-430D-B2A9-B28E01258D3E}"/>
                </a:ext>
              </a:extLst>
            </p:cNvPr>
            <p:cNvCxnSpPr>
              <a:cxnSpLocks/>
            </p:cNvCxnSpPr>
            <p:nvPr/>
          </p:nvCxnSpPr>
          <p:spPr>
            <a:xfrm>
              <a:off x="4799379"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2" name="Straight Connector 71">
              <a:extLst>
                <a:ext uri="{FF2B5EF4-FFF2-40B4-BE49-F238E27FC236}">
                  <a16:creationId xmlns:a16="http://schemas.microsoft.com/office/drawing/2014/main" id="{2C012619-946A-4E06-B449-A2C8D2D4E1B5}"/>
                </a:ext>
              </a:extLst>
            </p:cNvPr>
            <p:cNvCxnSpPr>
              <a:cxnSpLocks/>
            </p:cNvCxnSpPr>
            <p:nvPr/>
          </p:nvCxnSpPr>
          <p:spPr>
            <a:xfrm flipH="1">
              <a:off x="4709015" y="2592285"/>
              <a:ext cx="75588" cy="8479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grpSp>
          <p:nvGrpSpPr>
            <p:cNvPr id="73" name="Group 4">
              <a:extLst>
                <a:ext uri="{FF2B5EF4-FFF2-40B4-BE49-F238E27FC236}">
                  <a16:creationId xmlns:a16="http://schemas.microsoft.com/office/drawing/2014/main" id="{395A33EB-9808-443D-9F91-1A249A808D4D}"/>
                </a:ext>
              </a:extLst>
            </p:cNvPr>
            <p:cNvGrpSpPr>
              <a:grpSpLocks noChangeAspect="1"/>
            </p:cNvGrpSpPr>
            <p:nvPr/>
          </p:nvGrpSpPr>
          <p:grpSpPr bwMode="auto">
            <a:xfrm>
              <a:off x="4987026" y="2624845"/>
              <a:ext cx="185277" cy="280416"/>
              <a:chOff x="1057" y="999"/>
              <a:chExt cx="225" cy="312"/>
            </a:xfrm>
            <a:solidFill>
              <a:srgbClr val="0078D4"/>
            </a:solidFill>
          </p:grpSpPr>
          <p:sp>
            <p:nvSpPr>
              <p:cNvPr id="91" name="Oval 5">
                <a:extLst>
                  <a:ext uri="{FF2B5EF4-FFF2-40B4-BE49-F238E27FC236}">
                    <a16:creationId xmlns:a16="http://schemas.microsoft.com/office/drawing/2014/main" id="{615B87A2-F85D-4301-A5E2-4F0838D026BE}"/>
                  </a:ext>
                </a:extLst>
              </p:cNvPr>
              <p:cNvSpPr>
                <a:spLocks noChangeArrowheads="1"/>
              </p:cNvSpPr>
              <p:nvPr/>
            </p:nvSpPr>
            <p:spPr bwMode="auto">
              <a:xfrm>
                <a:off x="1057" y="999"/>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7EB3038B-1E67-40EC-829F-B5DF5E9776EF}"/>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7">
                <a:extLst>
                  <a:ext uri="{FF2B5EF4-FFF2-40B4-BE49-F238E27FC236}">
                    <a16:creationId xmlns:a16="http://schemas.microsoft.com/office/drawing/2014/main" id="{BA099CE9-A374-4911-8936-49A8EBAF8D61}"/>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4" name="Freeform 8">
                <a:extLst>
                  <a:ext uri="{FF2B5EF4-FFF2-40B4-BE49-F238E27FC236}">
                    <a16:creationId xmlns:a16="http://schemas.microsoft.com/office/drawing/2014/main" id="{70A51006-036C-4A3F-9C95-359EDF0842C3}"/>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4" name="Group 96">
              <a:extLst>
                <a:ext uri="{FF2B5EF4-FFF2-40B4-BE49-F238E27FC236}">
                  <a16:creationId xmlns:a16="http://schemas.microsoft.com/office/drawing/2014/main" id="{FE094829-C44C-417E-8938-638BF4CA9EE2}"/>
                </a:ext>
              </a:extLst>
            </p:cNvPr>
            <p:cNvGrpSpPr>
              <a:grpSpLocks noChangeAspect="1"/>
            </p:cNvGrpSpPr>
            <p:nvPr/>
          </p:nvGrpSpPr>
          <p:grpSpPr bwMode="auto">
            <a:xfrm>
              <a:off x="4262868" y="2183779"/>
              <a:ext cx="270894" cy="276711"/>
              <a:chOff x="2208" y="2791"/>
              <a:chExt cx="312" cy="292"/>
            </a:xfrm>
          </p:grpSpPr>
          <p:sp>
            <p:nvSpPr>
              <p:cNvPr id="75" name="Rectangle 98">
                <a:extLst>
                  <a:ext uri="{FF2B5EF4-FFF2-40B4-BE49-F238E27FC236}">
                    <a16:creationId xmlns:a16="http://schemas.microsoft.com/office/drawing/2014/main" id="{55B0D739-9E35-49C9-80A1-D25B2653A9EF}"/>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6" name="Rectangle 99">
                <a:extLst>
                  <a:ext uri="{FF2B5EF4-FFF2-40B4-BE49-F238E27FC236}">
                    <a16:creationId xmlns:a16="http://schemas.microsoft.com/office/drawing/2014/main" id="{4E4CD28B-0E06-4298-97D4-C06DBEBD455D}"/>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7" name="Rectangle 100">
                <a:extLst>
                  <a:ext uri="{FF2B5EF4-FFF2-40B4-BE49-F238E27FC236}">
                    <a16:creationId xmlns:a16="http://schemas.microsoft.com/office/drawing/2014/main" id="{C13A6990-43F7-4A53-89C8-130B95FA52D9}"/>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8" name="Rectangle 101">
                <a:extLst>
                  <a:ext uri="{FF2B5EF4-FFF2-40B4-BE49-F238E27FC236}">
                    <a16:creationId xmlns:a16="http://schemas.microsoft.com/office/drawing/2014/main" id="{2E4600EE-2E9E-4695-A5FB-35994ACB1816}"/>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9" name="Oval 102">
                <a:extLst>
                  <a:ext uri="{FF2B5EF4-FFF2-40B4-BE49-F238E27FC236}">
                    <a16:creationId xmlns:a16="http://schemas.microsoft.com/office/drawing/2014/main" id="{4A9E4340-0555-4B88-AEC9-1E14BC5B121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0" name="Oval 103">
                <a:extLst>
                  <a:ext uri="{FF2B5EF4-FFF2-40B4-BE49-F238E27FC236}">
                    <a16:creationId xmlns:a16="http://schemas.microsoft.com/office/drawing/2014/main" id="{76A5DFD4-457A-4EAC-A62C-62F1F40CB9A7}"/>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1" name="Oval 104">
                <a:extLst>
                  <a:ext uri="{FF2B5EF4-FFF2-40B4-BE49-F238E27FC236}">
                    <a16:creationId xmlns:a16="http://schemas.microsoft.com/office/drawing/2014/main" id="{53F5A1D5-4F35-455D-B23A-ACB9A23A1A4E}"/>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2" name="Oval 105">
                <a:extLst>
                  <a:ext uri="{FF2B5EF4-FFF2-40B4-BE49-F238E27FC236}">
                    <a16:creationId xmlns:a16="http://schemas.microsoft.com/office/drawing/2014/main" id="{04A95074-6193-41D9-A6E7-4D43A4AEFB7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3" name="Oval 106">
                <a:extLst>
                  <a:ext uri="{FF2B5EF4-FFF2-40B4-BE49-F238E27FC236}">
                    <a16:creationId xmlns:a16="http://schemas.microsoft.com/office/drawing/2014/main" id="{DF8D2B3E-E600-413A-967E-CB6D7D9DE4EF}"/>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07">
                <a:extLst>
                  <a:ext uri="{FF2B5EF4-FFF2-40B4-BE49-F238E27FC236}">
                    <a16:creationId xmlns:a16="http://schemas.microsoft.com/office/drawing/2014/main" id="{3EB033C7-8D9E-462F-887D-2561B93C91F2}"/>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8">
                <a:extLst>
                  <a:ext uri="{FF2B5EF4-FFF2-40B4-BE49-F238E27FC236}">
                    <a16:creationId xmlns:a16="http://schemas.microsoft.com/office/drawing/2014/main" id="{A703B681-65F4-4FFB-98C0-274C808438D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09">
                <a:extLst>
                  <a:ext uri="{FF2B5EF4-FFF2-40B4-BE49-F238E27FC236}">
                    <a16:creationId xmlns:a16="http://schemas.microsoft.com/office/drawing/2014/main" id="{2D4178C4-55E9-41A0-91B9-6658C5D00E6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10">
                <a:extLst>
                  <a:ext uri="{FF2B5EF4-FFF2-40B4-BE49-F238E27FC236}">
                    <a16:creationId xmlns:a16="http://schemas.microsoft.com/office/drawing/2014/main" id="{75332090-6C13-4D7F-B6E5-5002AF41BE04}"/>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11">
                <a:extLst>
                  <a:ext uri="{FF2B5EF4-FFF2-40B4-BE49-F238E27FC236}">
                    <a16:creationId xmlns:a16="http://schemas.microsoft.com/office/drawing/2014/main" id="{B31DA10D-05D0-4340-838A-69F4CE631E5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12">
                <a:extLst>
                  <a:ext uri="{FF2B5EF4-FFF2-40B4-BE49-F238E27FC236}">
                    <a16:creationId xmlns:a16="http://schemas.microsoft.com/office/drawing/2014/main" id="{178E97C9-25A9-4FE0-9943-2D208A521506}"/>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3">
                <a:extLst>
                  <a:ext uri="{FF2B5EF4-FFF2-40B4-BE49-F238E27FC236}">
                    <a16:creationId xmlns:a16="http://schemas.microsoft.com/office/drawing/2014/main" id="{FF0262A4-2EBD-4001-B4AF-073542013F7F}"/>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97" name="Picture 96">
            <a:extLst>
              <a:ext uri="{FF2B5EF4-FFF2-40B4-BE49-F238E27FC236}">
                <a16:creationId xmlns:a16="http://schemas.microsoft.com/office/drawing/2014/main" id="{149533A0-F5EF-4802-AFBD-E1CD5956CF08}"/>
              </a:ext>
            </a:extLst>
          </p:cNvPr>
          <p:cNvPicPr>
            <a:picLocks noChangeAspect="1"/>
          </p:cNvPicPr>
          <p:nvPr userDrawn="1"/>
        </p:nvPicPr>
        <p:blipFill>
          <a:blip r:embed="rId2"/>
          <a:stretch>
            <a:fillRect/>
          </a:stretch>
        </p:blipFill>
        <p:spPr>
          <a:xfrm>
            <a:off x="1530608" y="2932172"/>
            <a:ext cx="750971" cy="750971"/>
          </a:xfrm>
          <a:prstGeom prst="rect">
            <a:avLst/>
          </a:prstGeom>
        </p:spPr>
      </p:pic>
    </p:spTree>
    <p:extLst>
      <p:ext uri="{BB962C8B-B14F-4D97-AF65-F5344CB8AC3E}">
        <p14:creationId xmlns:p14="http://schemas.microsoft.com/office/powerpoint/2010/main" val="223635724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92561160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334272573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AA039E-83A9-4436-A956-8EAB5E7A0B7D}" type="datetimeFigureOut">
              <a:rPr lang="en-US" smtClean="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45482C-5874-488D-8CB2-61A76807446D}" type="slidenum">
              <a:rPr lang="en-US" smtClean="0"/>
              <a:t>‹#›</a:t>
            </a:fld>
            <a:endParaRPr lang="en-US"/>
          </a:p>
        </p:txBody>
      </p:sp>
    </p:spTree>
    <p:extLst>
      <p:ext uri="{BB962C8B-B14F-4D97-AF65-F5344CB8AC3E}">
        <p14:creationId xmlns:p14="http://schemas.microsoft.com/office/powerpoint/2010/main" val="38412565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206307"/>
            <a:ext cx="3477325" cy="1107996"/>
          </a:xfrm>
        </p:spPr>
        <p:txBody>
          <a:bodyPr anchor="b"/>
          <a:lstStyle>
            <a:lvl1pPr algn="l">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372E9528-0A41-4157-9220-1A280716491F}"/>
              </a:ext>
            </a:extLst>
          </p:cNvPr>
          <p:cNvSpPr>
            <a:spLocks noGrp="1"/>
          </p:cNvSpPr>
          <p:nvPr>
            <p:ph type="body" sz="quarter" idx="10"/>
          </p:nvPr>
        </p:nvSpPr>
        <p:spPr>
          <a:xfrm>
            <a:off x="588963" y="3429000"/>
            <a:ext cx="3560762" cy="2111347"/>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72544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743200"/>
            <a:ext cx="9144000" cy="615553"/>
          </a:xfrm>
          <a:noFill/>
        </p:spPr>
        <p:txBody>
          <a:bodyPr lIns="0" tIns="0" rIns="0" bIns="0" anchor="b" anchorCtr="0">
            <a:spAutoFit/>
          </a:bodyPr>
          <a:lstStyle>
            <a:lvl1pPr algn="l">
              <a:defRPr sz="40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Tree>
    <p:extLst>
      <p:ext uri="{BB962C8B-B14F-4D97-AF65-F5344CB8AC3E}">
        <p14:creationId xmlns:p14="http://schemas.microsoft.com/office/powerpoint/2010/main" val="26111736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14E8F19-9339-4638-BAAF-9A70A3B172B3}"/>
              </a:ext>
            </a:extLst>
          </p:cNvPr>
          <p:cNvSpPr>
            <a:spLocks noGrp="1"/>
          </p:cNvSpPr>
          <p:nvPr>
            <p:ph type="pic" sz="quarter" idx="10"/>
          </p:nvPr>
        </p:nvSpPr>
        <p:spPr>
          <a:xfrm>
            <a:off x="638430" y="1806677"/>
            <a:ext cx="2057400" cy="2743200"/>
          </a:xfrm>
        </p:spPr>
        <p:txBody>
          <a:bodyPr/>
          <a:lstStyle/>
          <a:p>
            <a:endParaRPr lang="en-US"/>
          </a:p>
        </p:txBody>
      </p:sp>
      <p:sp>
        <p:nvSpPr>
          <p:cNvPr id="7" name="Picture Placeholder 5">
            <a:extLst>
              <a:ext uri="{FF2B5EF4-FFF2-40B4-BE49-F238E27FC236}">
                <a16:creationId xmlns:a16="http://schemas.microsoft.com/office/drawing/2014/main" id="{EFFC3D7B-6924-4F36-BDD0-59B81F0AB1E7}"/>
              </a:ext>
            </a:extLst>
          </p:cNvPr>
          <p:cNvSpPr>
            <a:spLocks noGrp="1"/>
          </p:cNvSpPr>
          <p:nvPr>
            <p:ph type="pic" sz="quarter" idx="11"/>
          </p:nvPr>
        </p:nvSpPr>
        <p:spPr>
          <a:xfrm>
            <a:off x="2886847" y="1806677"/>
            <a:ext cx="2057400" cy="2743200"/>
          </a:xfrm>
        </p:spPr>
        <p:txBody>
          <a:bodyPr/>
          <a:lstStyle/>
          <a:p>
            <a:endParaRPr lang="en-US"/>
          </a:p>
        </p:txBody>
      </p:sp>
      <p:sp>
        <p:nvSpPr>
          <p:cNvPr id="8" name="Picture Placeholder 5">
            <a:extLst>
              <a:ext uri="{FF2B5EF4-FFF2-40B4-BE49-F238E27FC236}">
                <a16:creationId xmlns:a16="http://schemas.microsoft.com/office/drawing/2014/main" id="{4F601CA1-79B8-45A1-88C9-AF36245C2321}"/>
              </a:ext>
            </a:extLst>
          </p:cNvPr>
          <p:cNvSpPr>
            <a:spLocks noGrp="1"/>
          </p:cNvSpPr>
          <p:nvPr>
            <p:ph type="pic" sz="quarter" idx="12"/>
          </p:nvPr>
        </p:nvSpPr>
        <p:spPr>
          <a:xfrm>
            <a:off x="5135264" y="1806677"/>
            <a:ext cx="2057400" cy="2743200"/>
          </a:xfrm>
        </p:spPr>
        <p:txBody>
          <a:bodyPr/>
          <a:lstStyle/>
          <a:p>
            <a:endParaRPr lang="en-US"/>
          </a:p>
        </p:txBody>
      </p:sp>
      <p:sp>
        <p:nvSpPr>
          <p:cNvPr id="9" name="Picture Placeholder 5">
            <a:extLst>
              <a:ext uri="{FF2B5EF4-FFF2-40B4-BE49-F238E27FC236}">
                <a16:creationId xmlns:a16="http://schemas.microsoft.com/office/drawing/2014/main" id="{EEB90C29-F682-42AE-9366-606669C57E71}"/>
              </a:ext>
            </a:extLst>
          </p:cNvPr>
          <p:cNvSpPr>
            <a:spLocks noGrp="1"/>
          </p:cNvSpPr>
          <p:nvPr>
            <p:ph type="pic" sz="quarter" idx="13"/>
          </p:nvPr>
        </p:nvSpPr>
        <p:spPr>
          <a:xfrm>
            <a:off x="7383681" y="1806677"/>
            <a:ext cx="2057400" cy="2743200"/>
          </a:xfrm>
        </p:spPr>
        <p:txBody>
          <a:bodyPr/>
          <a:lstStyle/>
          <a:p>
            <a:endParaRPr lang="en-US"/>
          </a:p>
        </p:txBody>
      </p:sp>
      <p:sp>
        <p:nvSpPr>
          <p:cNvPr id="10" name="Picture Placeholder 5">
            <a:extLst>
              <a:ext uri="{FF2B5EF4-FFF2-40B4-BE49-F238E27FC236}">
                <a16:creationId xmlns:a16="http://schemas.microsoft.com/office/drawing/2014/main" id="{B523E616-948E-49F2-8445-70B3501CF798}"/>
              </a:ext>
            </a:extLst>
          </p:cNvPr>
          <p:cNvSpPr>
            <a:spLocks noGrp="1"/>
          </p:cNvSpPr>
          <p:nvPr>
            <p:ph type="pic" sz="quarter" idx="14"/>
          </p:nvPr>
        </p:nvSpPr>
        <p:spPr>
          <a:xfrm>
            <a:off x="9632099" y="1806677"/>
            <a:ext cx="2057400" cy="2743200"/>
          </a:xfrm>
        </p:spPr>
        <p:txBody>
          <a:bodyPr/>
          <a:lstStyle/>
          <a:p>
            <a:endParaRPr lang="en-US"/>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95679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9873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832204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107933577"/>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5440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8861526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CAA039E-83A9-4436-A956-8EAB5E7A0B7D}" type="datetimeFigureOut">
              <a:rPr lang="en-US" smtClean="0"/>
              <a:t>4/27/2023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45482C-5874-488D-8CB2-61A76807446D}" type="slidenum">
              <a:rPr lang="en-US" smtClean="0"/>
              <a:t>‹#›</a:t>
            </a:fld>
            <a:endParaRPr lang="en-US"/>
          </a:p>
        </p:txBody>
      </p:sp>
    </p:spTree>
    <p:extLst>
      <p:ext uri="{BB962C8B-B14F-4D97-AF65-F5344CB8AC3E}">
        <p14:creationId xmlns:p14="http://schemas.microsoft.com/office/powerpoint/2010/main" val="11509285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CAA039E-83A9-4436-A956-8EAB5E7A0B7D}" type="datetimeFigureOut">
              <a:rPr lang="en-US" smtClean="0"/>
              <a:t>4/27/2023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45482C-5874-488D-8CB2-61A76807446D}" type="slidenum">
              <a:rPr lang="en-US" smtClean="0"/>
              <a:t>‹#›</a:t>
            </a:fld>
            <a:endParaRPr lang="en-US"/>
          </a:p>
        </p:txBody>
      </p:sp>
    </p:spTree>
    <p:extLst>
      <p:ext uri="{BB962C8B-B14F-4D97-AF65-F5344CB8AC3E}">
        <p14:creationId xmlns:p14="http://schemas.microsoft.com/office/powerpoint/2010/main" val="4277138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CAA039E-83A9-4436-A956-8EAB5E7A0B7D}" type="datetimeFigureOut">
              <a:rPr lang="en-US" smtClean="0"/>
              <a:t>4/27/2023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45482C-5874-488D-8CB2-61A76807446D}" type="slidenum">
              <a:rPr lang="en-US" smtClean="0"/>
              <a:t>‹#›</a:t>
            </a:fld>
            <a:endParaRPr lang="en-US"/>
          </a:p>
        </p:txBody>
      </p:sp>
    </p:spTree>
    <p:extLst>
      <p:ext uri="{BB962C8B-B14F-4D97-AF65-F5344CB8AC3E}">
        <p14:creationId xmlns:p14="http://schemas.microsoft.com/office/powerpoint/2010/main" val="1993239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AA039E-83A9-4436-A956-8EAB5E7A0B7D}" type="datetimeFigureOut">
              <a:rPr lang="en-US" smtClean="0"/>
              <a:t>4/27/2023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445482C-5874-488D-8CB2-61A76807446D}" type="slidenum">
              <a:rPr lang="en-US" smtClean="0"/>
              <a:t>‹#›</a:t>
            </a:fld>
            <a:endParaRPr lang="en-US"/>
          </a:p>
        </p:txBody>
      </p:sp>
    </p:spTree>
    <p:extLst>
      <p:ext uri="{BB962C8B-B14F-4D97-AF65-F5344CB8AC3E}">
        <p14:creationId xmlns:p14="http://schemas.microsoft.com/office/powerpoint/2010/main" val="556239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AA039E-83A9-4436-A956-8EAB5E7A0B7D}" type="datetimeFigureOut">
              <a:rPr lang="en-US" smtClean="0"/>
              <a:t>4/27/2023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45482C-5874-488D-8CB2-61A76807446D}" type="slidenum">
              <a:rPr lang="en-US" smtClean="0"/>
              <a:t>‹#›</a:t>
            </a:fld>
            <a:endParaRPr lang="en-US"/>
          </a:p>
        </p:txBody>
      </p:sp>
    </p:spTree>
    <p:extLst>
      <p:ext uri="{BB962C8B-B14F-4D97-AF65-F5344CB8AC3E}">
        <p14:creationId xmlns:p14="http://schemas.microsoft.com/office/powerpoint/2010/main" val="1978529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AA039E-83A9-4436-A956-8EAB5E7A0B7D}" type="datetimeFigureOut">
              <a:rPr lang="en-US" smtClean="0"/>
              <a:t>4/27/2023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45482C-5874-488D-8CB2-61A76807446D}" type="slidenum">
              <a:rPr lang="en-US" smtClean="0"/>
              <a:t>‹#›</a:t>
            </a:fld>
            <a:endParaRPr lang="en-US"/>
          </a:p>
        </p:txBody>
      </p:sp>
    </p:spTree>
    <p:extLst>
      <p:ext uri="{BB962C8B-B14F-4D97-AF65-F5344CB8AC3E}">
        <p14:creationId xmlns:p14="http://schemas.microsoft.com/office/powerpoint/2010/main" val="4041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theme" Target="../theme/theme2.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image" Target="../media/image6.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AA039E-83A9-4436-A956-8EAB5E7A0B7D}" type="datetimeFigureOut">
              <a:rPr lang="en-US" smtClean="0"/>
              <a:t>4/27/2023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45482C-5874-488D-8CB2-61A76807446D}" type="slidenum">
              <a:rPr lang="en-US" smtClean="0"/>
              <a:t>‹#›</a:t>
            </a:fld>
            <a:endParaRPr lang="en-US"/>
          </a:p>
        </p:txBody>
      </p:sp>
    </p:spTree>
    <p:extLst>
      <p:ext uri="{BB962C8B-B14F-4D97-AF65-F5344CB8AC3E}">
        <p14:creationId xmlns:p14="http://schemas.microsoft.com/office/powerpoint/2010/main" val="127606309"/>
      </p:ext>
    </p:extLst>
  </p:cSld>
  <p:clrMap bg1="dk1" tx1="lt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668" r:id="rId12"/>
    <p:sldLayoutId id="2147483670" r:id="rId13"/>
    <p:sldLayoutId id="2147483671" r:id="rId14"/>
    <p:sldLayoutId id="2147483744" r:id="rId15"/>
    <p:sldLayoutId id="2147483745" r:id="rId16"/>
    <p:sldLayoutId id="2147483746"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567713694"/>
      </p:ext>
    </p:extLst>
  </p:cSld>
  <p:clrMap bg1="dk1" tx1="lt1" bg2="dk2" tx2="lt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7.xml"/><Relationship Id="rId4" Type="http://schemas.openxmlformats.org/officeDocument/2006/relationships/image" Target="../media/image6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7.xml"/><Relationship Id="rId4" Type="http://schemas.openxmlformats.org/officeDocument/2006/relationships/image" Target="../media/image65.png"/></Relationships>
</file>

<file path=ppt/slides/_rels/slide15.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image" Target="../media/image76.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sv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69.sv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svg"/><Relationship Id="rId4" Type="http://schemas.openxmlformats.org/officeDocument/2006/relationships/image" Target="../media/image67.svg"/><Relationship Id="rId9" Type="http://schemas.openxmlformats.org/officeDocument/2006/relationships/image" Target="../media/image72.png"/><Relationship Id="rId14" Type="http://schemas.openxmlformats.org/officeDocument/2006/relationships/image" Target="../media/image77.svg"/></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xml"/><Relationship Id="rId1" Type="http://schemas.openxmlformats.org/officeDocument/2006/relationships/slideLayout" Target="../slideLayouts/slideLayout16.xml"/><Relationship Id="rId5" Type="http://schemas.openxmlformats.org/officeDocument/2006/relationships/image" Target="../media/image53.png"/><Relationship Id="rId4" Type="http://schemas.openxmlformats.org/officeDocument/2006/relationships/image" Target="../media/image79.svg"/></Relationships>
</file>

<file path=ppt/slides/_rels/slide18.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80.png"/><Relationship Id="rId7" Type="http://schemas.openxmlformats.org/officeDocument/2006/relationships/image" Target="../media/image8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s>
</file>

<file path=ppt/slides/_rels/slide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26" Type="http://schemas.openxmlformats.org/officeDocument/2006/relationships/image" Target="../media/image37.png"/><Relationship Id="rId3" Type="http://schemas.openxmlformats.org/officeDocument/2006/relationships/image" Target="../media/image14.png"/><Relationship Id="rId21" Type="http://schemas.openxmlformats.org/officeDocument/2006/relationships/image" Target="../media/image32.svg"/><Relationship Id="rId7" Type="http://schemas.openxmlformats.org/officeDocument/2006/relationships/image" Target="../media/image18.png"/><Relationship Id="rId12" Type="http://schemas.openxmlformats.org/officeDocument/2006/relationships/image" Target="../media/image23.svg"/><Relationship Id="rId17" Type="http://schemas.openxmlformats.org/officeDocument/2006/relationships/image" Target="../media/image28.svg"/><Relationship Id="rId25" Type="http://schemas.openxmlformats.org/officeDocument/2006/relationships/image" Target="../media/image36.svg"/><Relationship Id="rId2" Type="http://schemas.openxmlformats.org/officeDocument/2006/relationships/notesSlide" Target="../notesSlides/notesSlide3.xml"/><Relationship Id="rId16" Type="http://schemas.openxmlformats.org/officeDocument/2006/relationships/image" Target="../media/image27.png"/><Relationship Id="rId20" Type="http://schemas.openxmlformats.org/officeDocument/2006/relationships/image" Target="../media/image31.png"/><Relationship Id="rId29" Type="http://schemas.openxmlformats.org/officeDocument/2006/relationships/image" Target="../media/image40.svg"/><Relationship Id="rId1" Type="http://schemas.openxmlformats.org/officeDocument/2006/relationships/slideLayout" Target="../slideLayouts/slideLayout23.xml"/><Relationship Id="rId6" Type="http://schemas.openxmlformats.org/officeDocument/2006/relationships/image" Target="../media/image17.png"/><Relationship Id="rId11" Type="http://schemas.openxmlformats.org/officeDocument/2006/relationships/image" Target="../media/image22.png"/><Relationship Id="rId24" Type="http://schemas.openxmlformats.org/officeDocument/2006/relationships/image" Target="../media/image35.png"/><Relationship Id="rId5" Type="http://schemas.openxmlformats.org/officeDocument/2006/relationships/image" Target="../media/image16.png"/><Relationship Id="rId15" Type="http://schemas.openxmlformats.org/officeDocument/2006/relationships/image" Target="../media/image26.svg"/><Relationship Id="rId23" Type="http://schemas.openxmlformats.org/officeDocument/2006/relationships/image" Target="../media/image34.svg"/><Relationship Id="rId28" Type="http://schemas.openxmlformats.org/officeDocument/2006/relationships/image" Target="../media/image39.png"/><Relationship Id="rId10" Type="http://schemas.openxmlformats.org/officeDocument/2006/relationships/image" Target="../media/image21.svg"/><Relationship Id="rId19" Type="http://schemas.openxmlformats.org/officeDocument/2006/relationships/image" Target="../media/image30.sv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33.png"/><Relationship Id="rId27" Type="http://schemas.openxmlformats.org/officeDocument/2006/relationships/image" Target="../media/image38.svg"/></Relationships>
</file>

<file path=ppt/slides/_rels/slide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hallenges of Traditional Text Analytics used in NLP/NLU | by Constantin  Kogan | Medium">
            <a:extLst>
              <a:ext uri="{FF2B5EF4-FFF2-40B4-BE49-F238E27FC236}">
                <a16:creationId xmlns:a16="http://schemas.microsoft.com/office/drawing/2014/main" id="{1D34E611-4534-4768-9200-6253E843D8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3622"/>
          <a:stretch/>
        </p:blipFill>
        <p:spPr bwMode="auto">
          <a:xfrm>
            <a:off x="1660849" y="1588"/>
            <a:ext cx="10531151" cy="68548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239A1A9-16D6-476A-B046-7CC6DEE6C437}"/>
              </a:ext>
            </a:extLst>
          </p:cNvPr>
          <p:cNvSpPr/>
          <p:nvPr/>
        </p:nvSpPr>
        <p:spPr>
          <a:xfrm>
            <a:off x="0" y="-43841"/>
            <a:ext cx="8829040" cy="6854824"/>
          </a:xfrm>
          <a:prstGeom prst="rect">
            <a:avLst/>
          </a:prstGeom>
          <a:gradFill flip="none" rotWithShape="1">
            <a:gsLst>
              <a:gs pos="23000">
                <a:schemeClr val="tx1"/>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29EAB46-F914-4FF3-A632-D7FD05370761}"/>
              </a:ext>
            </a:extLst>
          </p:cNvPr>
          <p:cNvSpPr txBox="1"/>
          <p:nvPr/>
        </p:nvSpPr>
        <p:spPr>
          <a:xfrm>
            <a:off x="358450" y="2261143"/>
            <a:ext cx="6063554" cy="3231654"/>
          </a:xfrm>
          <a:prstGeom prst="rect">
            <a:avLst/>
          </a:prstGeom>
          <a:noFill/>
        </p:spPr>
        <p:txBody>
          <a:bodyPr wrap="square" rtlCol="0">
            <a:spAutoFit/>
          </a:bodyPr>
          <a:lstStyle/>
          <a:p>
            <a:pPr>
              <a:lnSpc>
                <a:spcPct val="150000"/>
              </a:lnSpc>
            </a:pPr>
            <a:r>
              <a:rPr lang="en-US" sz="4000">
                <a:solidFill>
                  <a:schemeClr val="bg1"/>
                </a:solidFill>
                <a:latin typeface="Segoe UI Semibold" panose="020B0702040204020203" pitchFamily="34" charset="0"/>
                <a:ea typeface="STZhongsong" panose="020B0503020204020204" pitchFamily="2" charset="-122"/>
                <a:cs typeface="Segoe UI Semibold" panose="020B0702040204020203" pitchFamily="34" charset="0"/>
              </a:rPr>
              <a:t>Workshop </a:t>
            </a:r>
          </a:p>
          <a:p>
            <a:pPr>
              <a:lnSpc>
                <a:spcPct val="150000"/>
              </a:lnSpc>
            </a:pPr>
            <a:endParaRPr lang="en-US" sz="4000">
              <a:solidFill>
                <a:schemeClr val="bg1"/>
              </a:solidFill>
              <a:latin typeface="Segoe UI Semibold" panose="020B0702040204020203" pitchFamily="34" charset="0"/>
              <a:ea typeface="STZhongsong" panose="020B0503020204020204" pitchFamily="2" charset="-122"/>
              <a:cs typeface="Segoe UI Semibold" panose="020B0702040204020203" pitchFamily="34" charset="0"/>
            </a:endParaRPr>
          </a:p>
          <a:p>
            <a:r>
              <a:rPr lang="en-US" sz="2800">
                <a:solidFill>
                  <a:schemeClr val="bg1"/>
                </a:solidFill>
                <a:latin typeface="Segoe UI Semibold" panose="020B0702040204020203" pitchFamily="34" charset="0"/>
                <a:ea typeface="STZhongsong" panose="020B0503020204020204" pitchFamily="2" charset="-122"/>
                <a:cs typeface="Segoe UI Semibold" panose="020B0702040204020203" pitchFamily="34" charset="0"/>
              </a:rPr>
              <a:t>Azure </a:t>
            </a:r>
            <a:r>
              <a:rPr lang="en-US" sz="2800" err="1">
                <a:solidFill>
                  <a:schemeClr val="bg1"/>
                </a:solidFill>
                <a:latin typeface="Segoe UI Semibold" panose="020B0702040204020203" pitchFamily="34" charset="0"/>
                <a:ea typeface="STZhongsong" panose="020B0503020204020204" pitchFamily="2" charset="-122"/>
                <a:cs typeface="Segoe UI Semibold" panose="020B0702040204020203" pitchFamily="34" charset="0"/>
              </a:rPr>
              <a:t>OpenAI</a:t>
            </a:r>
            <a:r>
              <a:rPr lang="en-US" sz="2800">
                <a:solidFill>
                  <a:schemeClr val="bg1"/>
                </a:solidFill>
                <a:latin typeface="Segoe UI Semibold" panose="020B0702040204020203" pitchFamily="34" charset="0"/>
                <a:ea typeface="STZhongsong" panose="020B0503020204020204" pitchFamily="2" charset="-122"/>
                <a:cs typeface="Segoe UI Semibold" panose="020B0702040204020203" pitchFamily="34" charset="0"/>
              </a:rPr>
              <a:t> and Form Recognizer BPA accelerator to improve Document analysis</a:t>
            </a:r>
          </a:p>
        </p:txBody>
      </p:sp>
      <p:grpSp>
        <p:nvGrpSpPr>
          <p:cNvPr id="13" name="Group 12">
            <a:extLst>
              <a:ext uri="{FF2B5EF4-FFF2-40B4-BE49-F238E27FC236}">
                <a16:creationId xmlns:a16="http://schemas.microsoft.com/office/drawing/2014/main" id="{EC738684-98BD-4023-8170-71811295FD75}"/>
              </a:ext>
            </a:extLst>
          </p:cNvPr>
          <p:cNvGrpSpPr/>
          <p:nvPr/>
        </p:nvGrpSpPr>
        <p:grpSpPr>
          <a:xfrm>
            <a:off x="499806" y="466995"/>
            <a:ext cx="1738042" cy="547603"/>
            <a:chOff x="1386841" y="762000"/>
            <a:chExt cx="1483359" cy="467360"/>
          </a:xfrm>
        </p:grpSpPr>
        <p:pic>
          <p:nvPicPr>
            <p:cNvPr id="14" name="Picture 2" descr="Azul Zulu on Microsoft Azure Case Study">
              <a:extLst>
                <a:ext uri="{FF2B5EF4-FFF2-40B4-BE49-F238E27FC236}">
                  <a16:creationId xmlns:a16="http://schemas.microsoft.com/office/drawing/2014/main" id="{9C39675E-405B-4362-932F-B951C03599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288" t="29787" r="61855" b="28311"/>
            <a:stretch/>
          </p:blipFill>
          <p:spPr bwMode="auto">
            <a:xfrm>
              <a:off x="1386841" y="762000"/>
              <a:ext cx="482599" cy="46736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Azul Zulu on Microsoft Azure Case Study">
              <a:extLst>
                <a:ext uri="{FF2B5EF4-FFF2-40B4-BE49-F238E27FC236}">
                  <a16:creationId xmlns:a16="http://schemas.microsoft.com/office/drawing/2014/main" id="{5C05FE07-7E6F-474B-B533-DA47D369178D}"/>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38146" t="29787" r="14456" b="28311"/>
            <a:stretch/>
          </p:blipFill>
          <p:spPr bwMode="auto">
            <a:xfrm>
              <a:off x="1869440" y="762000"/>
              <a:ext cx="1000760" cy="46736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988239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7014800C-2350-4158-BFA1-9DF22FBA9A87}"/>
              </a:ext>
              <a:ext uri="{C183D7F6-B498-43B3-948B-1728B52AA6E4}">
                <adec:decorative xmlns:adec="http://schemas.microsoft.com/office/drawing/2017/decorative" val="1"/>
              </a:ext>
            </a:extLst>
          </p:cNvPr>
          <p:cNvGrpSpPr/>
          <p:nvPr/>
        </p:nvGrpSpPr>
        <p:grpSpPr>
          <a:xfrm>
            <a:off x="1800154" y="3977244"/>
            <a:ext cx="1937015" cy="1796539"/>
            <a:chOff x="336694" y="3910387"/>
            <a:chExt cx="1937015" cy="1796539"/>
          </a:xfrm>
        </p:grpSpPr>
        <p:sp>
          <p:nvSpPr>
            <p:cNvPr id="14" name="TextBox 13">
              <a:extLst>
                <a:ext uri="{FF2B5EF4-FFF2-40B4-BE49-F238E27FC236}">
                  <a16:creationId xmlns:a16="http://schemas.microsoft.com/office/drawing/2014/main" id="{7E89E082-B858-448C-B84E-68F7CC7C51AD}"/>
                </a:ext>
              </a:extLst>
            </p:cNvPr>
            <p:cNvSpPr txBox="1"/>
            <p:nvPr/>
          </p:nvSpPr>
          <p:spPr>
            <a:xfrm>
              <a:off x="888260" y="3910387"/>
              <a:ext cx="833883" cy="369332"/>
            </a:xfrm>
            <a:prstGeom prst="rect">
              <a:avLst/>
            </a:prstGeom>
            <a:noFill/>
          </p:spPr>
          <p:txBody>
            <a:bodyPr wrap="none" lIns="0" tIns="0" rIns="0" bIns="0" rtlCol="0">
              <a:spAutoFit/>
            </a:bodyPr>
            <a:lstStyle/>
            <a:p>
              <a:pPr algn="l"/>
              <a:r>
                <a:rPr lang="en-US" sz="2400"/>
                <a:t>Layout</a:t>
              </a:r>
            </a:p>
          </p:txBody>
        </p:sp>
        <p:sp>
          <p:nvSpPr>
            <p:cNvPr id="20" name="TextBox 19">
              <a:extLst>
                <a:ext uri="{FF2B5EF4-FFF2-40B4-BE49-F238E27FC236}">
                  <a16:creationId xmlns:a16="http://schemas.microsoft.com/office/drawing/2014/main" id="{CB9A65E2-6999-4C5F-985E-38E0BAEE8D9F}"/>
                </a:ext>
              </a:extLst>
            </p:cNvPr>
            <p:cNvSpPr txBox="1"/>
            <p:nvPr/>
          </p:nvSpPr>
          <p:spPr>
            <a:xfrm>
              <a:off x="336694" y="4783596"/>
              <a:ext cx="1937015" cy="923330"/>
            </a:xfrm>
            <a:prstGeom prst="rect">
              <a:avLst/>
            </a:prstGeom>
            <a:noFill/>
          </p:spPr>
          <p:txBody>
            <a:bodyPr wrap="square" rtlCol="0" anchor="ctr" anchorCtr="1">
              <a:spAutoFit/>
            </a:bodyPr>
            <a:lstStyle/>
            <a:p>
              <a:r>
                <a:rPr lang="en-US"/>
                <a:t>Extract text &amp; structure from documents</a:t>
              </a:r>
            </a:p>
          </p:txBody>
        </p:sp>
      </p:grpSp>
      <p:grpSp>
        <p:nvGrpSpPr>
          <p:cNvPr id="43" name="Group 42">
            <a:extLst>
              <a:ext uri="{FF2B5EF4-FFF2-40B4-BE49-F238E27FC236}">
                <a16:creationId xmlns:a16="http://schemas.microsoft.com/office/drawing/2014/main" id="{F89F4B57-294C-4989-9AA3-7DBF91FCEE8A}"/>
              </a:ext>
              <a:ext uri="{C183D7F6-B498-43B3-948B-1728B52AA6E4}">
                <adec:decorative xmlns:adec="http://schemas.microsoft.com/office/drawing/2017/decorative" val="1"/>
              </a:ext>
            </a:extLst>
          </p:cNvPr>
          <p:cNvGrpSpPr/>
          <p:nvPr/>
        </p:nvGrpSpPr>
        <p:grpSpPr>
          <a:xfrm>
            <a:off x="3701958" y="3977244"/>
            <a:ext cx="1937015" cy="1935039"/>
            <a:chOff x="2423430" y="3910387"/>
            <a:chExt cx="1937015" cy="1935039"/>
          </a:xfrm>
        </p:grpSpPr>
        <p:sp>
          <p:nvSpPr>
            <p:cNvPr id="15" name="TextBox 14">
              <a:extLst>
                <a:ext uri="{FF2B5EF4-FFF2-40B4-BE49-F238E27FC236}">
                  <a16:creationId xmlns:a16="http://schemas.microsoft.com/office/drawing/2014/main" id="{83CDE970-3F8E-4C2F-B933-3C33974F341C}"/>
                </a:ext>
              </a:extLst>
            </p:cNvPr>
            <p:cNvSpPr txBox="1"/>
            <p:nvPr/>
          </p:nvSpPr>
          <p:spPr>
            <a:xfrm>
              <a:off x="2745542" y="3910387"/>
              <a:ext cx="1292790" cy="369332"/>
            </a:xfrm>
            <a:prstGeom prst="rect">
              <a:avLst/>
            </a:prstGeom>
            <a:noFill/>
          </p:spPr>
          <p:txBody>
            <a:bodyPr wrap="none" lIns="0" tIns="0" rIns="0" bIns="0" rtlCol="0">
              <a:spAutoFit/>
            </a:bodyPr>
            <a:lstStyle>
              <a:defPPr>
                <a:defRPr lang="en-US"/>
              </a:defPPr>
              <a:lvl1pPr>
                <a:defRPr sz="2400"/>
              </a:lvl1pPr>
            </a:lstStyle>
            <a:p>
              <a:r>
                <a:rPr lang="en-US"/>
                <a:t>Prebuilt[s]</a:t>
              </a:r>
            </a:p>
          </p:txBody>
        </p:sp>
        <p:sp>
          <p:nvSpPr>
            <p:cNvPr id="23" name="TextBox 22">
              <a:extLst>
                <a:ext uri="{FF2B5EF4-FFF2-40B4-BE49-F238E27FC236}">
                  <a16:creationId xmlns:a16="http://schemas.microsoft.com/office/drawing/2014/main" id="{38C2F165-9E03-4BF4-AF0C-0865390A44D5}"/>
                </a:ext>
              </a:extLst>
            </p:cNvPr>
            <p:cNvSpPr txBox="1"/>
            <p:nvPr/>
          </p:nvSpPr>
          <p:spPr>
            <a:xfrm>
              <a:off x="2423430" y="4645097"/>
              <a:ext cx="1937015" cy="1200329"/>
            </a:xfrm>
            <a:prstGeom prst="rect">
              <a:avLst/>
            </a:prstGeom>
            <a:noFill/>
          </p:spPr>
          <p:txBody>
            <a:bodyPr wrap="square" rtlCol="0" anchor="ctr" anchorCtr="1">
              <a:spAutoFit/>
            </a:bodyPr>
            <a:lstStyle/>
            <a:p>
              <a:r>
                <a:rPr lang="en-US"/>
                <a:t>Prebuilt models for ID, receipts, invoices, W-2 and more</a:t>
              </a:r>
            </a:p>
          </p:txBody>
        </p:sp>
      </p:grpSp>
      <p:grpSp>
        <p:nvGrpSpPr>
          <p:cNvPr id="44" name="Group 43">
            <a:extLst>
              <a:ext uri="{FF2B5EF4-FFF2-40B4-BE49-F238E27FC236}">
                <a16:creationId xmlns:a16="http://schemas.microsoft.com/office/drawing/2014/main" id="{12B209C1-5204-42B7-93B2-79C262013899}"/>
              </a:ext>
              <a:ext uri="{C183D7F6-B498-43B3-948B-1728B52AA6E4}">
                <adec:decorative xmlns:adec="http://schemas.microsoft.com/office/drawing/2017/decorative" val="1"/>
              </a:ext>
            </a:extLst>
          </p:cNvPr>
          <p:cNvGrpSpPr/>
          <p:nvPr/>
        </p:nvGrpSpPr>
        <p:grpSpPr>
          <a:xfrm>
            <a:off x="5690758" y="3909103"/>
            <a:ext cx="1937015" cy="2450774"/>
            <a:chOff x="4551393" y="3695396"/>
            <a:chExt cx="1937015" cy="2243888"/>
          </a:xfrm>
        </p:grpSpPr>
        <p:sp>
          <p:nvSpPr>
            <p:cNvPr id="16" name="TextBox 15">
              <a:extLst>
                <a:ext uri="{FF2B5EF4-FFF2-40B4-BE49-F238E27FC236}">
                  <a16:creationId xmlns:a16="http://schemas.microsoft.com/office/drawing/2014/main" id="{8FDBFE40-39DC-4B91-92C1-D9A80132AC05}"/>
                </a:ext>
              </a:extLst>
            </p:cNvPr>
            <p:cNvSpPr txBox="1"/>
            <p:nvPr/>
          </p:nvSpPr>
          <p:spPr>
            <a:xfrm>
              <a:off x="4800245" y="3695396"/>
              <a:ext cx="1541576" cy="738664"/>
            </a:xfrm>
            <a:prstGeom prst="rect">
              <a:avLst/>
            </a:prstGeom>
            <a:noFill/>
          </p:spPr>
          <p:txBody>
            <a:bodyPr wrap="none" lIns="0" tIns="0" rIns="0" bIns="0" rtlCol="0">
              <a:spAutoFit/>
            </a:bodyPr>
            <a:lstStyle>
              <a:defPPr>
                <a:defRPr lang="en-US"/>
              </a:defPPr>
              <a:lvl1pPr>
                <a:defRPr sz="2400"/>
              </a:lvl1pPr>
            </a:lstStyle>
            <a:p>
              <a:r>
                <a:rPr lang="en-US"/>
                <a:t>General key </a:t>
              </a:r>
            </a:p>
            <a:p>
              <a:r>
                <a:rPr lang="en-US"/>
                <a:t>value pairs</a:t>
              </a:r>
            </a:p>
          </p:txBody>
        </p:sp>
        <p:sp>
          <p:nvSpPr>
            <p:cNvPr id="25" name="TextBox 24">
              <a:extLst>
                <a:ext uri="{FF2B5EF4-FFF2-40B4-BE49-F238E27FC236}">
                  <a16:creationId xmlns:a16="http://schemas.microsoft.com/office/drawing/2014/main" id="{9E1A8DEC-18B5-48BB-85A9-53189C8FB0AF}"/>
                </a:ext>
              </a:extLst>
            </p:cNvPr>
            <p:cNvSpPr txBox="1"/>
            <p:nvPr/>
          </p:nvSpPr>
          <p:spPr>
            <a:xfrm>
              <a:off x="4551393" y="4461956"/>
              <a:ext cx="1937015" cy="1477328"/>
            </a:xfrm>
            <a:prstGeom prst="rect">
              <a:avLst/>
            </a:prstGeom>
            <a:noFill/>
          </p:spPr>
          <p:txBody>
            <a:bodyPr wrap="square" rtlCol="0" anchor="ctr" anchorCtr="1">
              <a:spAutoFit/>
            </a:bodyPr>
            <a:lstStyle/>
            <a:p>
              <a:r>
                <a:rPr lang="en-US"/>
                <a:t>Pretrained mode to extract key value pairs and entities from documents </a:t>
              </a:r>
            </a:p>
          </p:txBody>
        </p:sp>
      </p:grpSp>
      <p:grpSp>
        <p:nvGrpSpPr>
          <p:cNvPr id="47" name="Group 46">
            <a:extLst>
              <a:ext uri="{FF2B5EF4-FFF2-40B4-BE49-F238E27FC236}">
                <a16:creationId xmlns:a16="http://schemas.microsoft.com/office/drawing/2014/main" id="{0C4D2575-4401-4F13-8A79-C92FAC4980A5}"/>
              </a:ext>
              <a:ext uri="{C183D7F6-B498-43B3-948B-1728B52AA6E4}">
                <adec:decorative xmlns:adec="http://schemas.microsoft.com/office/drawing/2017/decorative" val="1"/>
              </a:ext>
            </a:extLst>
          </p:cNvPr>
          <p:cNvGrpSpPr/>
          <p:nvPr/>
        </p:nvGrpSpPr>
        <p:grpSpPr>
          <a:xfrm>
            <a:off x="7788136" y="3910387"/>
            <a:ext cx="1937015" cy="2879059"/>
            <a:chOff x="7373302" y="3910387"/>
            <a:chExt cx="1937015" cy="2879059"/>
          </a:xfrm>
        </p:grpSpPr>
        <p:sp>
          <p:nvSpPr>
            <p:cNvPr id="19" name="TextBox 18">
              <a:extLst>
                <a:ext uri="{FF2B5EF4-FFF2-40B4-BE49-F238E27FC236}">
                  <a16:creationId xmlns:a16="http://schemas.microsoft.com/office/drawing/2014/main" id="{6A99D2FA-E8FF-4A79-8CF3-131B50CC1408}"/>
                </a:ext>
              </a:extLst>
            </p:cNvPr>
            <p:cNvSpPr txBox="1"/>
            <p:nvPr/>
          </p:nvSpPr>
          <p:spPr>
            <a:xfrm>
              <a:off x="7471443" y="3910387"/>
              <a:ext cx="1315553" cy="738664"/>
            </a:xfrm>
            <a:prstGeom prst="rect">
              <a:avLst/>
            </a:prstGeom>
            <a:noFill/>
          </p:spPr>
          <p:txBody>
            <a:bodyPr wrap="none" lIns="0" tIns="0" rIns="0" bIns="0" rtlCol="0">
              <a:spAutoFit/>
            </a:bodyPr>
            <a:lstStyle>
              <a:defPPr>
                <a:defRPr lang="en-US"/>
              </a:defPPr>
              <a:lvl1pPr>
                <a:defRPr sz="2400"/>
              </a:lvl1pPr>
            </a:lstStyle>
            <a:p>
              <a:r>
                <a:rPr lang="en-US"/>
                <a:t>Template </a:t>
              </a:r>
            </a:p>
            <a:p>
              <a:r>
                <a:rPr lang="en-US"/>
                <a:t>models</a:t>
              </a:r>
            </a:p>
          </p:txBody>
        </p:sp>
        <p:sp>
          <p:nvSpPr>
            <p:cNvPr id="27" name="TextBox 26">
              <a:extLst>
                <a:ext uri="{FF2B5EF4-FFF2-40B4-BE49-F238E27FC236}">
                  <a16:creationId xmlns:a16="http://schemas.microsoft.com/office/drawing/2014/main" id="{1F662D02-5DD8-4105-BD8E-043F46C84E2D}"/>
                </a:ext>
              </a:extLst>
            </p:cNvPr>
            <p:cNvSpPr txBox="1"/>
            <p:nvPr/>
          </p:nvSpPr>
          <p:spPr>
            <a:xfrm>
              <a:off x="7373302" y="4758121"/>
              <a:ext cx="1937015" cy="2031325"/>
            </a:xfrm>
            <a:prstGeom prst="rect">
              <a:avLst/>
            </a:prstGeom>
            <a:noFill/>
          </p:spPr>
          <p:txBody>
            <a:bodyPr wrap="square" rtlCol="0" anchor="ctr" anchorCtr="1">
              <a:spAutoFit/>
            </a:bodyPr>
            <a:lstStyle/>
            <a:p>
              <a:r>
                <a:rPr lang="en-US"/>
                <a:t>Train a model in minutes to extract specific key value pairs. Documents with consistent structure</a:t>
              </a:r>
            </a:p>
            <a:p>
              <a:endParaRPr lang="en-US"/>
            </a:p>
          </p:txBody>
        </p:sp>
      </p:grpSp>
      <p:grpSp>
        <p:nvGrpSpPr>
          <p:cNvPr id="46" name="Group 45">
            <a:extLst>
              <a:ext uri="{FF2B5EF4-FFF2-40B4-BE49-F238E27FC236}">
                <a16:creationId xmlns:a16="http://schemas.microsoft.com/office/drawing/2014/main" id="{2531789A-EB8E-4902-A716-2D90FD26B9BA}"/>
              </a:ext>
              <a:ext uri="{C183D7F6-B498-43B3-948B-1728B52AA6E4}">
                <adec:decorative xmlns:adec="http://schemas.microsoft.com/office/drawing/2017/decorative" val="1"/>
              </a:ext>
            </a:extLst>
          </p:cNvPr>
          <p:cNvGrpSpPr/>
          <p:nvPr/>
        </p:nvGrpSpPr>
        <p:grpSpPr>
          <a:xfrm>
            <a:off x="9718838" y="3910387"/>
            <a:ext cx="2294154" cy="2073538"/>
            <a:chOff x="9718838" y="3910387"/>
            <a:chExt cx="2294154" cy="2073538"/>
          </a:xfrm>
        </p:grpSpPr>
        <p:sp>
          <p:nvSpPr>
            <p:cNvPr id="40" name="TextBox 39">
              <a:extLst>
                <a:ext uri="{FF2B5EF4-FFF2-40B4-BE49-F238E27FC236}">
                  <a16:creationId xmlns:a16="http://schemas.microsoft.com/office/drawing/2014/main" id="{48E07935-A31C-4F7F-B8EB-052685FD3906}"/>
                </a:ext>
              </a:extLst>
            </p:cNvPr>
            <p:cNvSpPr txBox="1"/>
            <p:nvPr/>
          </p:nvSpPr>
          <p:spPr>
            <a:xfrm>
              <a:off x="9718838" y="3910387"/>
              <a:ext cx="1982915" cy="369332"/>
            </a:xfrm>
            <a:prstGeom prst="rect">
              <a:avLst/>
            </a:prstGeom>
            <a:noFill/>
          </p:spPr>
          <p:txBody>
            <a:bodyPr wrap="none" lIns="0" tIns="0" rIns="0" bIns="0" rtlCol="0">
              <a:spAutoFit/>
            </a:bodyPr>
            <a:lstStyle>
              <a:defPPr>
                <a:defRPr lang="en-US"/>
              </a:defPPr>
              <a:lvl1pPr>
                <a:defRPr sz="2400"/>
              </a:lvl1pPr>
            </a:lstStyle>
            <a:p>
              <a:r>
                <a:rPr lang="en-US"/>
                <a:t>Neural models</a:t>
              </a:r>
            </a:p>
          </p:txBody>
        </p:sp>
        <p:sp>
          <p:nvSpPr>
            <p:cNvPr id="41" name="TextBox 40">
              <a:extLst>
                <a:ext uri="{FF2B5EF4-FFF2-40B4-BE49-F238E27FC236}">
                  <a16:creationId xmlns:a16="http://schemas.microsoft.com/office/drawing/2014/main" id="{79B3ADA9-0811-4408-BDF6-9F6066339718}"/>
                </a:ext>
              </a:extLst>
            </p:cNvPr>
            <p:cNvSpPr txBox="1"/>
            <p:nvPr/>
          </p:nvSpPr>
          <p:spPr>
            <a:xfrm>
              <a:off x="9718838" y="4783596"/>
              <a:ext cx="2294154" cy="1200329"/>
            </a:xfrm>
            <a:prstGeom prst="rect">
              <a:avLst/>
            </a:prstGeom>
            <a:noFill/>
          </p:spPr>
          <p:txBody>
            <a:bodyPr wrap="square" rtlCol="0" anchor="ctr" anchorCtr="1">
              <a:spAutoFit/>
            </a:bodyPr>
            <a:lstStyle/>
            <a:p>
              <a:r>
                <a:rPr lang="en-US"/>
                <a:t>Train a model to extract key value pairs from unstructured documents</a:t>
              </a:r>
            </a:p>
          </p:txBody>
        </p:sp>
      </p:grpSp>
      <p:pic>
        <p:nvPicPr>
          <p:cNvPr id="2" name="Picture 1" descr="A picture containing diagram&#10;&#10;Description automatically generated">
            <a:extLst>
              <a:ext uri="{FF2B5EF4-FFF2-40B4-BE49-F238E27FC236}">
                <a16:creationId xmlns:a16="http://schemas.microsoft.com/office/drawing/2014/main" id="{C8A98BCC-0296-4072-A3BE-1A7DF87F0B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0046" y="2050755"/>
            <a:ext cx="1975655" cy="1131631"/>
          </a:xfrm>
          <a:prstGeom prst="rect">
            <a:avLst/>
          </a:prstGeom>
        </p:spPr>
      </p:pic>
      <p:pic>
        <p:nvPicPr>
          <p:cNvPr id="5" name="Picture 4" descr="Text&#10;&#10;Description automatically generated">
            <a:extLst>
              <a:ext uri="{FF2B5EF4-FFF2-40B4-BE49-F238E27FC236}">
                <a16:creationId xmlns:a16="http://schemas.microsoft.com/office/drawing/2014/main" id="{0B20194C-3736-4758-80E5-89D5D0A3ED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5701" y="2050755"/>
            <a:ext cx="1957362" cy="1116181"/>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EF13DEB2-9398-4499-94A6-86389FE545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0082" y="2009944"/>
            <a:ext cx="2139654" cy="1200330"/>
          </a:xfrm>
          <a:prstGeom prst="rect">
            <a:avLst/>
          </a:prstGeom>
        </p:spPr>
      </p:pic>
      <p:pic>
        <p:nvPicPr>
          <p:cNvPr id="8" name="Picture 7" descr="Graphical user interface&#10;&#10;Description automatically generated">
            <a:extLst>
              <a:ext uri="{FF2B5EF4-FFF2-40B4-BE49-F238E27FC236}">
                <a16:creationId xmlns:a16="http://schemas.microsoft.com/office/drawing/2014/main" id="{E88DC183-7FDA-41EA-879E-6637A399E5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2993" y="2009945"/>
            <a:ext cx="2104925" cy="1200329"/>
          </a:xfrm>
          <a:prstGeom prst="rect">
            <a:avLst/>
          </a:prstGeom>
        </p:spPr>
      </p:pic>
      <p:pic>
        <p:nvPicPr>
          <p:cNvPr id="9" name="Picture 8" descr="Template model">
            <a:extLst>
              <a:ext uri="{FF2B5EF4-FFF2-40B4-BE49-F238E27FC236}">
                <a16:creationId xmlns:a16="http://schemas.microsoft.com/office/drawing/2014/main" id="{E3E29388-D97B-4441-87AA-4FA87A97305B}"/>
              </a:ext>
            </a:extLst>
          </p:cNvPr>
          <p:cNvPicPr>
            <a:picLocks noChangeAspect="1"/>
          </p:cNvPicPr>
          <p:nvPr/>
        </p:nvPicPr>
        <p:blipFill>
          <a:blip r:embed="rId7"/>
          <a:stretch>
            <a:fillRect/>
          </a:stretch>
        </p:blipFill>
        <p:spPr>
          <a:xfrm>
            <a:off x="7883447" y="2079518"/>
            <a:ext cx="1285201" cy="1130756"/>
          </a:xfrm>
          <a:prstGeom prst="rect">
            <a:avLst/>
          </a:prstGeom>
        </p:spPr>
      </p:pic>
      <p:grpSp>
        <p:nvGrpSpPr>
          <p:cNvPr id="28" name="Group 27">
            <a:extLst>
              <a:ext uri="{FF2B5EF4-FFF2-40B4-BE49-F238E27FC236}">
                <a16:creationId xmlns:a16="http://schemas.microsoft.com/office/drawing/2014/main" id="{D1240FDA-CDA1-4ABE-95F0-E669BBD19FC4}"/>
              </a:ext>
              <a:ext uri="{C183D7F6-B498-43B3-948B-1728B52AA6E4}">
                <adec:decorative xmlns:adec="http://schemas.microsoft.com/office/drawing/2017/decorative" val="1"/>
              </a:ext>
            </a:extLst>
          </p:cNvPr>
          <p:cNvGrpSpPr/>
          <p:nvPr/>
        </p:nvGrpSpPr>
        <p:grpSpPr>
          <a:xfrm>
            <a:off x="82256" y="4003755"/>
            <a:ext cx="1827790" cy="1482257"/>
            <a:chOff x="329820" y="3910387"/>
            <a:chExt cx="1827790" cy="1482257"/>
          </a:xfrm>
        </p:grpSpPr>
        <p:sp>
          <p:nvSpPr>
            <p:cNvPr id="29" name="TextBox 28">
              <a:extLst>
                <a:ext uri="{FF2B5EF4-FFF2-40B4-BE49-F238E27FC236}">
                  <a16:creationId xmlns:a16="http://schemas.microsoft.com/office/drawing/2014/main" id="{8105434F-DCCC-445D-815B-C8E852213555}"/>
                </a:ext>
              </a:extLst>
            </p:cNvPr>
            <p:cNvSpPr txBox="1"/>
            <p:nvPr/>
          </p:nvSpPr>
          <p:spPr>
            <a:xfrm>
              <a:off x="888260" y="3910387"/>
              <a:ext cx="674287" cy="369332"/>
            </a:xfrm>
            <a:prstGeom prst="rect">
              <a:avLst/>
            </a:prstGeom>
            <a:noFill/>
          </p:spPr>
          <p:txBody>
            <a:bodyPr wrap="none" lIns="0" tIns="0" rIns="0" bIns="0" rtlCol="0">
              <a:spAutoFit/>
            </a:bodyPr>
            <a:lstStyle/>
            <a:p>
              <a:pPr algn="l"/>
              <a:r>
                <a:rPr lang="en-US" sz="2400"/>
                <a:t>Read</a:t>
              </a:r>
            </a:p>
          </p:txBody>
        </p:sp>
        <p:sp>
          <p:nvSpPr>
            <p:cNvPr id="30" name="TextBox 29">
              <a:extLst>
                <a:ext uri="{FF2B5EF4-FFF2-40B4-BE49-F238E27FC236}">
                  <a16:creationId xmlns:a16="http://schemas.microsoft.com/office/drawing/2014/main" id="{5C109E0F-5373-4391-A163-7AEA4BDE32B0}"/>
                </a:ext>
              </a:extLst>
            </p:cNvPr>
            <p:cNvSpPr txBox="1"/>
            <p:nvPr/>
          </p:nvSpPr>
          <p:spPr>
            <a:xfrm>
              <a:off x="329820" y="4757085"/>
              <a:ext cx="1827790" cy="635559"/>
            </a:xfrm>
            <a:prstGeom prst="rect">
              <a:avLst/>
            </a:prstGeom>
            <a:noFill/>
          </p:spPr>
          <p:txBody>
            <a:bodyPr wrap="square" rtlCol="0" anchor="ctr" anchorCtr="1">
              <a:spAutoFit/>
            </a:bodyPr>
            <a:lstStyle/>
            <a:p>
              <a:r>
                <a:rPr lang="en-US"/>
                <a:t>Extract text from documents</a:t>
              </a:r>
            </a:p>
          </p:txBody>
        </p:sp>
      </p:grpSp>
      <p:pic>
        <p:nvPicPr>
          <p:cNvPr id="12" name="Picture 11" descr="Read API">
            <a:extLst>
              <a:ext uri="{FF2B5EF4-FFF2-40B4-BE49-F238E27FC236}">
                <a16:creationId xmlns:a16="http://schemas.microsoft.com/office/drawing/2014/main" id="{409BA2BD-E7B9-4CCD-9E71-1A6208AA490F}"/>
              </a:ext>
            </a:extLst>
          </p:cNvPr>
          <p:cNvPicPr>
            <a:picLocks noChangeAspect="1"/>
          </p:cNvPicPr>
          <p:nvPr/>
        </p:nvPicPr>
        <p:blipFill>
          <a:blip r:embed="rId8"/>
          <a:stretch>
            <a:fillRect/>
          </a:stretch>
        </p:blipFill>
        <p:spPr>
          <a:xfrm>
            <a:off x="404525" y="2002814"/>
            <a:ext cx="1395629" cy="1216544"/>
          </a:xfrm>
          <a:prstGeom prst="rect">
            <a:avLst/>
          </a:prstGeom>
        </p:spPr>
      </p:pic>
      <p:sp>
        <p:nvSpPr>
          <p:cNvPr id="4" name="Title 3">
            <a:extLst>
              <a:ext uri="{FF2B5EF4-FFF2-40B4-BE49-F238E27FC236}">
                <a16:creationId xmlns:a16="http://schemas.microsoft.com/office/drawing/2014/main" id="{4713A810-4986-4DEA-9CB4-87825994A0E1}"/>
              </a:ext>
            </a:extLst>
          </p:cNvPr>
          <p:cNvSpPr>
            <a:spLocks noGrp="1"/>
          </p:cNvSpPr>
          <p:nvPr>
            <p:ph type="title"/>
          </p:nvPr>
        </p:nvSpPr>
        <p:spPr>
          <a:xfrm>
            <a:off x="0" y="365126"/>
            <a:ext cx="12192000" cy="1140942"/>
          </a:xfrm>
        </p:spPr>
        <p:txBody>
          <a:bodyPr>
            <a:normAutofit fontScale="90000"/>
          </a:bodyPr>
          <a:lstStyle/>
          <a:p>
            <a:pPr algn="ctr"/>
            <a:r>
              <a:rPr lang="en-US"/>
              <a:t>Form Recognizer capabilities</a:t>
            </a:r>
            <a:br>
              <a:rPr lang="en-US"/>
            </a:br>
            <a:endParaRPr lang="en-US"/>
          </a:p>
        </p:txBody>
      </p:sp>
    </p:spTree>
    <p:extLst>
      <p:ext uri="{BB962C8B-B14F-4D97-AF65-F5344CB8AC3E}">
        <p14:creationId xmlns:p14="http://schemas.microsoft.com/office/powerpoint/2010/main" val="975779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7D18C-FDA7-4E59-B825-0C207469E372}"/>
              </a:ext>
            </a:extLst>
          </p:cNvPr>
          <p:cNvSpPr>
            <a:spLocks noGrp="1"/>
          </p:cNvSpPr>
          <p:nvPr>
            <p:ph type="title"/>
          </p:nvPr>
        </p:nvSpPr>
        <p:spPr/>
        <p:txBody>
          <a:bodyPr/>
          <a:lstStyle/>
          <a:p>
            <a:r>
              <a:rPr lang="en-US"/>
              <a:t>Layout</a:t>
            </a:r>
          </a:p>
        </p:txBody>
      </p:sp>
      <p:sp>
        <p:nvSpPr>
          <p:cNvPr id="3" name="Content Placeholder 2">
            <a:extLst>
              <a:ext uri="{FF2B5EF4-FFF2-40B4-BE49-F238E27FC236}">
                <a16:creationId xmlns:a16="http://schemas.microsoft.com/office/drawing/2014/main" id="{5A5CB0E4-9E5D-4046-9694-F2D54CA8A8F4}"/>
              </a:ext>
            </a:extLst>
          </p:cNvPr>
          <p:cNvSpPr>
            <a:spLocks noGrp="1"/>
          </p:cNvSpPr>
          <p:nvPr>
            <p:ph type="body" sz="quarter" idx="10"/>
          </p:nvPr>
        </p:nvSpPr>
        <p:spPr>
          <a:xfrm>
            <a:off x="584200" y="1435100"/>
            <a:ext cx="5042877" cy="4998291"/>
          </a:xfrm>
        </p:spPr>
        <p:txBody>
          <a:bodyPr/>
          <a:lstStyle/>
          <a:p>
            <a:r>
              <a:rPr lang="en-US"/>
              <a:t>Extract text and their locations</a:t>
            </a:r>
          </a:p>
          <a:p>
            <a:r>
              <a:rPr lang="en-US"/>
              <a:t>Extract structural elements like tables and selection marks</a:t>
            </a:r>
          </a:p>
          <a:p>
            <a:r>
              <a:rPr lang="en-US"/>
              <a:t>Extracts print and handwritten text for the full list of supported languages</a:t>
            </a:r>
          </a:p>
          <a:p>
            <a:r>
              <a:rPr lang="en-US"/>
              <a:t>More structural elements like titles, headers, footers, paragraphs, captions coming soon.</a:t>
            </a:r>
          </a:p>
          <a:p>
            <a:pPr marL="0" indent="0">
              <a:buNone/>
            </a:pPr>
            <a:endParaRPr lang="en-US"/>
          </a:p>
        </p:txBody>
      </p:sp>
      <p:pic>
        <p:nvPicPr>
          <p:cNvPr id="7" name="Picture 6" descr="Screenshot: Layout output in Form Recognizer Studio">
            <a:extLst>
              <a:ext uri="{FF2B5EF4-FFF2-40B4-BE49-F238E27FC236}">
                <a16:creationId xmlns:a16="http://schemas.microsoft.com/office/drawing/2014/main" id="{34D0BD5C-E94E-4382-AEF5-201B5E047CE5}"/>
              </a:ext>
            </a:extLst>
          </p:cNvPr>
          <p:cNvPicPr>
            <a:picLocks noChangeAspect="1"/>
          </p:cNvPicPr>
          <p:nvPr/>
        </p:nvPicPr>
        <p:blipFill>
          <a:blip r:embed="rId2"/>
          <a:stretch>
            <a:fillRect/>
          </a:stretch>
        </p:blipFill>
        <p:spPr>
          <a:xfrm>
            <a:off x="5834441" y="1361287"/>
            <a:ext cx="5969576" cy="4324708"/>
          </a:xfrm>
          <a:prstGeom prst="rect">
            <a:avLst/>
          </a:prstGeom>
        </p:spPr>
      </p:pic>
      <p:pic>
        <p:nvPicPr>
          <p:cNvPr id="9" name="Picture 8" descr="Screenshot: Table extracted by Layout in Form Recognizer Studio">
            <a:extLst>
              <a:ext uri="{FF2B5EF4-FFF2-40B4-BE49-F238E27FC236}">
                <a16:creationId xmlns:a16="http://schemas.microsoft.com/office/drawing/2014/main" id="{F6EEB770-2720-4711-B3EA-805B25225F2E}"/>
              </a:ext>
            </a:extLst>
          </p:cNvPr>
          <p:cNvPicPr>
            <a:picLocks noChangeAspect="1"/>
          </p:cNvPicPr>
          <p:nvPr/>
        </p:nvPicPr>
        <p:blipFill>
          <a:blip r:embed="rId3"/>
          <a:stretch>
            <a:fillRect/>
          </a:stretch>
        </p:blipFill>
        <p:spPr>
          <a:xfrm>
            <a:off x="6419561" y="3809997"/>
            <a:ext cx="5591820" cy="1175533"/>
          </a:xfrm>
          <a:prstGeom prst="rect">
            <a:avLst/>
          </a:prstGeom>
          <a:ln>
            <a:solidFill>
              <a:schemeClr val="bg1">
                <a:lumMod val="50000"/>
              </a:schemeClr>
            </a:solidFill>
          </a:ln>
          <a:effectLst>
            <a:outerShdw blurRad="50800" dist="38100" dir="8100000" algn="tr" rotWithShape="0">
              <a:prstClr val="black">
                <a:alpha val="40000"/>
              </a:prstClr>
            </a:outerShdw>
          </a:effectLst>
        </p:spPr>
      </p:pic>
      <p:pic>
        <p:nvPicPr>
          <p:cNvPr id="11" name="Picture 10" descr="Screenshot: Extraction of selection marks by Layout in Form Recognizer Studio">
            <a:extLst>
              <a:ext uri="{FF2B5EF4-FFF2-40B4-BE49-F238E27FC236}">
                <a16:creationId xmlns:a16="http://schemas.microsoft.com/office/drawing/2014/main" id="{FBFB459A-63AF-4B85-94C3-77BD71FCD169}"/>
              </a:ext>
            </a:extLst>
          </p:cNvPr>
          <p:cNvPicPr>
            <a:picLocks noChangeAspect="1"/>
          </p:cNvPicPr>
          <p:nvPr/>
        </p:nvPicPr>
        <p:blipFill>
          <a:blip r:embed="rId4"/>
          <a:stretch>
            <a:fillRect/>
          </a:stretch>
        </p:blipFill>
        <p:spPr>
          <a:xfrm>
            <a:off x="9588315" y="1435100"/>
            <a:ext cx="2212000" cy="731290"/>
          </a:xfrm>
          <a:prstGeom prst="rect">
            <a:avLst/>
          </a:prstGeom>
          <a:ln>
            <a:solidFill>
              <a:schemeClr val="bg1">
                <a:lumMod val="50000"/>
              </a:schemeClr>
            </a:solidFill>
          </a:ln>
        </p:spPr>
      </p:pic>
      <p:sp>
        <p:nvSpPr>
          <p:cNvPr id="12" name="Rectangle 11">
            <a:extLst>
              <a:ext uri="{FF2B5EF4-FFF2-40B4-BE49-F238E27FC236}">
                <a16:creationId xmlns:a16="http://schemas.microsoft.com/office/drawing/2014/main" id="{72679E31-217F-493F-9B55-CD0DFDB8FD75}"/>
              </a:ext>
              <a:ext uri="{C183D7F6-B498-43B3-948B-1728B52AA6E4}">
                <adec:decorative xmlns:adec="http://schemas.microsoft.com/office/drawing/2017/decorative" val="1"/>
              </a:ext>
            </a:extLst>
          </p:cNvPr>
          <p:cNvSpPr/>
          <p:nvPr/>
        </p:nvSpPr>
        <p:spPr bwMode="auto">
          <a:xfrm>
            <a:off x="6971440" y="2571320"/>
            <a:ext cx="611891" cy="3368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chemeClr val="tx1"/>
                  </a:gs>
                  <a:gs pos="100000">
                    <a:schemeClr val="tx1"/>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5D156318-E7FE-49E5-B9E0-270CD26D280D}"/>
              </a:ext>
              <a:ext uri="{C183D7F6-B498-43B3-948B-1728B52AA6E4}">
                <adec:decorative xmlns:adec="http://schemas.microsoft.com/office/drawing/2017/decorative" val="1"/>
              </a:ext>
            </a:extLst>
          </p:cNvPr>
          <p:cNvSpPr/>
          <p:nvPr/>
        </p:nvSpPr>
        <p:spPr bwMode="auto">
          <a:xfrm>
            <a:off x="9873915" y="2317920"/>
            <a:ext cx="1009508" cy="3368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chemeClr val="tx1"/>
                  </a:gs>
                  <a:gs pos="100000">
                    <a:schemeClr val="tx1"/>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C826A545-B6EF-47F1-BBDC-52CEA342E827}"/>
              </a:ext>
              <a:ext uri="{C183D7F6-B498-43B3-948B-1728B52AA6E4}">
                <adec:decorative xmlns:adec="http://schemas.microsoft.com/office/drawing/2017/decorative" val="1"/>
              </a:ext>
            </a:extLst>
          </p:cNvPr>
          <p:cNvSpPr/>
          <p:nvPr/>
        </p:nvSpPr>
        <p:spPr bwMode="auto">
          <a:xfrm>
            <a:off x="5834441" y="3641554"/>
            <a:ext cx="676362" cy="49730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chemeClr val="tx1"/>
                  </a:gs>
                  <a:gs pos="100000">
                    <a:schemeClr val="tx1"/>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80454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75810-E7D7-458A-B4D1-27855823E314}"/>
              </a:ext>
            </a:extLst>
          </p:cNvPr>
          <p:cNvSpPr>
            <a:spLocks noGrp="1"/>
          </p:cNvSpPr>
          <p:nvPr>
            <p:ph type="title"/>
          </p:nvPr>
        </p:nvSpPr>
        <p:spPr>
          <a:xfrm>
            <a:off x="586740" y="233718"/>
            <a:ext cx="11018520" cy="553998"/>
          </a:xfrm>
        </p:spPr>
        <p:txBody>
          <a:bodyPr>
            <a:normAutofit fontScale="90000"/>
          </a:bodyPr>
          <a:lstStyle/>
          <a:p>
            <a:r>
              <a:rPr lang="en-US"/>
              <a:t>164 languages</a:t>
            </a:r>
          </a:p>
        </p:txBody>
      </p:sp>
      <p:sp>
        <p:nvSpPr>
          <p:cNvPr id="6" name="TextBox 5">
            <a:extLst>
              <a:ext uri="{FF2B5EF4-FFF2-40B4-BE49-F238E27FC236}">
                <a16:creationId xmlns:a16="http://schemas.microsoft.com/office/drawing/2014/main" id="{14290FD7-3848-441E-B6B0-503DE9911FF8}"/>
              </a:ext>
            </a:extLst>
          </p:cNvPr>
          <p:cNvSpPr txBox="1"/>
          <p:nvPr/>
        </p:nvSpPr>
        <p:spPr>
          <a:xfrm>
            <a:off x="613141" y="1011198"/>
            <a:ext cx="1629669" cy="535531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English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French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Italian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German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Spanish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Portuguese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Dutch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Chinese Simplified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Chinese Traditional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Japanese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Korean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Czech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Hungarian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Polish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Swedish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Turkish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Danish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Norwegian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Cebuano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Fijian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Swahili (Latin)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Uzbek (Latin)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Zulu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Afrikaans</a:t>
            </a:r>
          </a:p>
          <a:p>
            <a:pPr lvl="0">
              <a:defRPr/>
            </a:pPr>
            <a:r>
              <a:rPr lang="en-US" sz="1200">
                <a:latin typeface="Calibri" panose="020F0502020204030204"/>
              </a:rPr>
              <a:t>Albanian</a:t>
            </a:r>
          </a:p>
          <a:p>
            <a:pPr lvl="0">
              <a:defRPr/>
            </a:pPr>
            <a:r>
              <a:rPr lang="en-US" sz="1200">
                <a:latin typeface="Calibri" panose="020F0502020204030204"/>
              </a:rPr>
              <a:t>Indonesian</a:t>
            </a:r>
          </a:p>
          <a:p>
            <a:pPr lvl="0">
              <a:defRPr/>
            </a:pPr>
            <a:r>
              <a:rPr lang="en-US" sz="1200">
                <a:latin typeface="Calibri" panose="020F0502020204030204"/>
              </a:rPr>
              <a:t>Malay (Latin script)</a:t>
            </a:r>
          </a:p>
          <a:p>
            <a:pPr lvl="0">
              <a:defRPr/>
            </a:pPr>
            <a:r>
              <a:rPr lang="en-US" sz="1200">
                <a:latin typeface="Calibri" panose="020F0502020204030204"/>
              </a:rPr>
              <a:t>Filipino</a:t>
            </a:r>
          </a:p>
        </p:txBody>
      </p:sp>
      <p:sp>
        <p:nvSpPr>
          <p:cNvPr id="7" name="TextBox 6">
            <a:extLst>
              <a:ext uri="{FF2B5EF4-FFF2-40B4-BE49-F238E27FC236}">
                <a16:creationId xmlns:a16="http://schemas.microsoft.com/office/drawing/2014/main" id="{E794A256-931E-4C3A-8DB6-BC15AA27792E}"/>
              </a:ext>
            </a:extLst>
          </p:cNvPr>
          <p:cNvSpPr txBox="1"/>
          <p:nvPr/>
        </p:nvSpPr>
        <p:spPr>
          <a:xfrm>
            <a:off x="3798125" y="957105"/>
            <a:ext cx="1123679" cy="5909310"/>
          </a:xfrm>
          <a:prstGeom prst="rect">
            <a:avLst/>
          </a:prstGeom>
          <a:noFill/>
        </p:spPr>
        <p:txBody>
          <a:bodyPr wrap="square" lIns="0" tIns="0" rIns="0" bIns="0" rtlCol="0">
            <a:spAutoFit/>
          </a:bodyPr>
          <a:lstStyle/>
          <a:p>
            <a:pPr lvl="0">
              <a:defRPr/>
            </a:pPr>
            <a:r>
              <a:rPr lang="en-US" sz="1200">
                <a:latin typeface="Calibri" panose="020F0502020204030204"/>
              </a:rPr>
              <a:t>Interlingua</a:t>
            </a:r>
          </a:p>
          <a:p>
            <a:pPr lvl="0">
              <a:defRPr/>
            </a:pPr>
            <a:r>
              <a:rPr lang="en-US" sz="1200">
                <a:latin typeface="Calibri" panose="020F0502020204030204"/>
              </a:rPr>
              <a:t>Kabuverdianu</a:t>
            </a:r>
          </a:p>
          <a:p>
            <a:pPr lvl="0">
              <a:defRPr/>
            </a:pPr>
            <a:r>
              <a:rPr lang="en-US" sz="1200">
                <a:latin typeface="Calibri" panose="020F0502020204030204"/>
              </a:rPr>
              <a:t>Cornish</a:t>
            </a:r>
          </a:p>
          <a:p>
            <a:pPr lvl="0">
              <a:defRPr/>
            </a:pPr>
            <a:r>
              <a:rPr lang="en-US" sz="1200">
                <a:latin typeface="Calibri" panose="020F0502020204030204"/>
              </a:rPr>
              <a:t>Hmong Daw (Latin)</a:t>
            </a:r>
          </a:p>
          <a:p>
            <a:pPr lvl="0">
              <a:defRPr/>
            </a:pPr>
            <a:r>
              <a:rPr lang="en-US" sz="1200">
                <a:latin typeface="Calibri" panose="020F0502020204030204"/>
              </a:rPr>
              <a:t>Inuktitut (Latin)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K’iche’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Yucatec Maya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Estonian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Finnish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Slovenian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Kashubian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Kurdish (Latin)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Tatar (Latin)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Crimean Tatar (Latin)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Chamorro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Upper Sorbian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Walser</a:t>
            </a:r>
          </a:p>
          <a:p>
            <a:pPr lvl="0">
              <a:defRPr/>
            </a:pPr>
            <a:r>
              <a:rPr lang="en-US" sz="1200">
                <a:latin typeface="Segoe UI" panose="020B0502040204020203" pitchFamily="34" charset="0"/>
              </a:rPr>
              <a:t>Azerbaijani (Latin Script)</a:t>
            </a:r>
            <a:br>
              <a:rPr lang="en-US" sz="1200">
                <a:latin typeface="Calibri" panose="020F0502020204030204"/>
              </a:rPr>
            </a:br>
            <a:r>
              <a:rPr lang="en-US" sz="1200">
                <a:latin typeface="Segoe UI" panose="020B0502040204020203" pitchFamily="34" charset="0"/>
              </a:rPr>
              <a:t>Belarusian (Latin Script)</a:t>
            </a:r>
            <a:br>
              <a:rPr lang="en-US" sz="1200">
                <a:latin typeface="Calibri" panose="020F0502020204030204"/>
              </a:rPr>
            </a:br>
            <a:r>
              <a:rPr lang="en-US" sz="1200">
                <a:latin typeface="Segoe UI" panose="020B0502040204020203" pitchFamily="34" charset="0"/>
              </a:rPr>
              <a:t>Bosnian (Latin Script)</a:t>
            </a:r>
            <a:br>
              <a:rPr lang="en-US" sz="1200">
                <a:latin typeface="Calibri" panose="020F0502020204030204"/>
              </a:rPr>
            </a:br>
            <a:r>
              <a:rPr lang="en-US" sz="1200">
                <a:latin typeface="Segoe UI" panose="020B0502040204020203" pitchFamily="34" charset="0"/>
              </a:rPr>
              <a:t>Croatian</a:t>
            </a:r>
            <a:br>
              <a:rPr lang="en-US" sz="1200">
                <a:latin typeface="Calibri" panose="020F0502020204030204"/>
              </a:rPr>
            </a:br>
            <a:r>
              <a:rPr lang="en-US" sz="1200">
                <a:latin typeface="Segoe UI" panose="020B0502040204020203" pitchFamily="34" charset="0"/>
              </a:rPr>
              <a:t>Faroese</a:t>
            </a:r>
            <a:br>
              <a:rPr lang="en-US" sz="1200">
                <a:latin typeface="Calibri" panose="020F0502020204030204"/>
              </a:rPr>
            </a:br>
            <a:r>
              <a:rPr lang="en-US" sz="1200">
                <a:latin typeface="Segoe UI" panose="020B0502040204020203" pitchFamily="34" charset="0"/>
              </a:rPr>
              <a:t>Gagauz (Latin script)</a:t>
            </a:r>
          </a:p>
          <a:p>
            <a:pPr lvl="0">
              <a:defRPr/>
            </a:pPr>
            <a:r>
              <a:rPr lang="en-US" sz="1200">
                <a:latin typeface="Segoe UI" panose="020B0502040204020203" pitchFamily="34" charset="0"/>
              </a:rPr>
              <a:t>Hawaiian</a:t>
            </a:r>
            <a:br>
              <a:rPr lang="en-US" sz="1200">
                <a:latin typeface="Calibri" panose="020F0502020204030204"/>
              </a:rPr>
            </a:br>
            <a:r>
              <a:rPr lang="en-US" sz="1200">
                <a:latin typeface="Segoe UI" panose="020B0502040204020203" pitchFamily="34" charset="0"/>
              </a:rPr>
              <a:t>Icelandic</a:t>
            </a:r>
            <a:br>
              <a:rPr lang="en-US" sz="1200">
                <a:latin typeface="Calibri" panose="020F0502020204030204"/>
              </a:rPr>
            </a:br>
            <a:r>
              <a:rPr lang="en-US" sz="1200">
                <a:latin typeface="Segoe UI" panose="020B0502040204020203" pitchFamily="34" charset="0"/>
              </a:rPr>
              <a:t>Inari Sami</a:t>
            </a:r>
            <a:endParaRPr kumimoji="0" lang="en-US" sz="1200" b="0" i="0" u="none" strike="noStrike" kern="1200" cap="none" spc="0" normalizeH="0" baseline="0" noProof="0">
              <a:ln>
                <a:noFill/>
              </a:ln>
              <a:effectLst/>
              <a:uLnTx/>
              <a:uFillTx/>
              <a:latin typeface="Calibri" panose="020F0502020204030204"/>
            </a:endParaRPr>
          </a:p>
        </p:txBody>
      </p:sp>
      <p:sp>
        <p:nvSpPr>
          <p:cNvPr id="8" name="TextBox 7">
            <a:extLst>
              <a:ext uri="{FF2B5EF4-FFF2-40B4-BE49-F238E27FC236}">
                <a16:creationId xmlns:a16="http://schemas.microsoft.com/office/drawing/2014/main" id="{3B2D3C25-5139-46B8-9FD8-94A6E64FBE1C}"/>
              </a:ext>
            </a:extLst>
          </p:cNvPr>
          <p:cNvSpPr txBox="1"/>
          <p:nvPr/>
        </p:nvSpPr>
        <p:spPr>
          <a:xfrm>
            <a:off x="2242810" y="918865"/>
            <a:ext cx="1293748" cy="5447645"/>
          </a:xfrm>
          <a:prstGeom prst="rect">
            <a:avLst/>
          </a:prstGeom>
          <a:noFill/>
        </p:spPr>
        <p:txBody>
          <a:bodyPr wrap="square">
            <a:spAutoFit/>
          </a:bodyPr>
          <a:lstStyle/>
          <a:p>
            <a:pPr lvl="0">
              <a:defRPr/>
            </a:pPr>
            <a:r>
              <a:rPr lang="en-US" sz="1200">
                <a:latin typeface="Calibri" panose="020F0502020204030204"/>
              </a:rPr>
              <a:t>Catalan</a:t>
            </a:r>
          </a:p>
          <a:p>
            <a:pPr lvl="0">
              <a:defRPr/>
            </a:pPr>
            <a:r>
              <a:rPr lang="en-US" sz="1200">
                <a:latin typeface="Calibri" panose="020F0502020204030204"/>
              </a:rPr>
              <a:t>Galician</a:t>
            </a:r>
          </a:p>
          <a:p>
            <a:pPr lvl="0">
              <a:defRPr/>
            </a:pPr>
            <a:r>
              <a:rPr lang="en-US" sz="1200">
                <a:latin typeface="Calibri" panose="020F0502020204030204"/>
              </a:rPr>
              <a:t>Basque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Haitian Creole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Irish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Javanese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Scottish Gaelic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Scots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Romansh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Luxembourgish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Occitan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Breton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Asturian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Neapolitan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Western Frisian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Corsican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Friulian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Manx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Kara-Kalpak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Gilbertese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Bislama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Kachin (Latin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Khasi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Hani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Greenlandic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Tetum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Zhuang</a:t>
            </a:r>
          </a:p>
          <a:p>
            <a:pPr>
              <a:defRPr/>
            </a:pPr>
            <a:r>
              <a:rPr lang="en-US" sz="1200">
                <a:latin typeface="Calibri" panose="020F0502020204030204"/>
              </a:rPr>
              <a:t>Volapük</a:t>
            </a:r>
          </a:p>
        </p:txBody>
      </p:sp>
      <p:sp>
        <p:nvSpPr>
          <p:cNvPr id="10" name="TextBox 9">
            <a:extLst>
              <a:ext uri="{FF2B5EF4-FFF2-40B4-BE49-F238E27FC236}">
                <a16:creationId xmlns:a16="http://schemas.microsoft.com/office/drawing/2014/main" id="{CDFF837B-AA11-40C7-9122-C9E729D0DCF2}"/>
              </a:ext>
            </a:extLst>
          </p:cNvPr>
          <p:cNvSpPr txBox="1"/>
          <p:nvPr/>
        </p:nvSpPr>
        <p:spPr>
          <a:xfrm>
            <a:off x="5356334" y="903080"/>
            <a:ext cx="2152273" cy="6186309"/>
          </a:xfrm>
          <a:prstGeom prst="rect">
            <a:avLst/>
          </a:prstGeom>
          <a:noFill/>
        </p:spPr>
        <p:txBody>
          <a:bodyPr wrap="square">
            <a:spAutoFit/>
          </a:bodyPr>
          <a:lstStyle/>
          <a:p>
            <a:pPr lvl="0"/>
            <a:r>
              <a:rPr lang="en-US" sz="1200">
                <a:latin typeface="Segoe UI" panose="020B0502040204020203" pitchFamily="34" charset="0"/>
              </a:rPr>
              <a:t>Kazakh (Latin Script)</a:t>
            </a:r>
            <a:endParaRPr lang="en-US" sz="1200">
              <a:latin typeface="Calibri" panose="020F0502020204030204"/>
            </a:endParaRPr>
          </a:p>
          <a:p>
            <a:pPr lvl="0">
              <a:defRPr/>
            </a:pPr>
            <a:r>
              <a:rPr lang="en-US" sz="1200">
                <a:latin typeface="Segoe UI" panose="020B0502040204020203" pitchFamily="34" charset="0"/>
              </a:rPr>
              <a:t>Kosraean</a:t>
            </a:r>
            <a:br>
              <a:rPr lang="en-US" sz="1200">
                <a:latin typeface="Calibri" panose="020F0502020204030204"/>
              </a:rPr>
            </a:br>
            <a:r>
              <a:rPr lang="en-US" sz="1200">
                <a:latin typeface="Segoe UI" panose="020B0502040204020203" pitchFamily="34" charset="0"/>
              </a:rPr>
              <a:t>Lakota</a:t>
            </a:r>
            <a:br>
              <a:rPr lang="en-US" sz="1200">
                <a:latin typeface="Calibri" panose="020F0502020204030204"/>
              </a:rPr>
            </a:br>
            <a:r>
              <a:rPr lang="en-US" sz="1200">
                <a:latin typeface="Segoe UI" panose="020B0502040204020203" pitchFamily="34" charset="0"/>
              </a:rPr>
              <a:t>Latin</a:t>
            </a:r>
            <a:br>
              <a:rPr lang="en-US" sz="1200">
                <a:latin typeface="Calibri" panose="020F0502020204030204"/>
              </a:rPr>
            </a:br>
            <a:r>
              <a:rPr lang="en-US" sz="1200">
                <a:latin typeface="Segoe UI" panose="020B0502040204020203" pitchFamily="34" charset="0"/>
              </a:rPr>
              <a:t>Lithuanian</a:t>
            </a:r>
            <a:br>
              <a:rPr lang="en-US" sz="1200">
                <a:latin typeface="Calibri" panose="020F0502020204030204"/>
              </a:rPr>
            </a:br>
            <a:r>
              <a:rPr lang="en-US" sz="1200">
                <a:latin typeface="Segoe UI" panose="020B0502040204020203" pitchFamily="34" charset="0"/>
              </a:rPr>
              <a:t>Lower Sorbian</a:t>
            </a:r>
            <a:br>
              <a:rPr lang="en-US" sz="1200">
                <a:latin typeface="Calibri" panose="020F0502020204030204"/>
              </a:rPr>
            </a:br>
            <a:r>
              <a:rPr lang="en-US" sz="1200" err="1">
                <a:latin typeface="Segoe UI" panose="020B0502040204020203" pitchFamily="34" charset="0"/>
              </a:rPr>
              <a:t>Lule</a:t>
            </a:r>
            <a:r>
              <a:rPr lang="en-US" sz="1200">
                <a:latin typeface="Segoe UI" panose="020B0502040204020203" pitchFamily="34" charset="0"/>
              </a:rPr>
              <a:t> Sami</a:t>
            </a:r>
            <a:br>
              <a:rPr lang="en-US" sz="1200">
                <a:latin typeface="Calibri" panose="020F0502020204030204"/>
              </a:rPr>
            </a:br>
            <a:r>
              <a:rPr lang="en-US" sz="1200">
                <a:latin typeface="Segoe UI" panose="020B0502040204020203" pitchFamily="34" charset="0"/>
              </a:rPr>
              <a:t>Maltese</a:t>
            </a:r>
            <a:br>
              <a:rPr lang="en-US" sz="1200">
                <a:latin typeface="Calibri" panose="020F0502020204030204"/>
              </a:rPr>
            </a:br>
            <a:r>
              <a:rPr lang="en-US" sz="1200" err="1">
                <a:latin typeface="Segoe UI" panose="020B0502040204020203" pitchFamily="34" charset="0"/>
              </a:rPr>
              <a:t>Maori</a:t>
            </a:r>
            <a:endParaRPr lang="en-US" sz="1200">
              <a:latin typeface="Segoe UI" panose="020B0502040204020203" pitchFamily="34" charset="0"/>
            </a:endParaRPr>
          </a:p>
          <a:p>
            <a:pPr lvl="0">
              <a:defRPr/>
            </a:pPr>
            <a:r>
              <a:rPr lang="en-US" sz="1200">
                <a:latin typeface="Segoe UI" panose="020B0502040204020203" pitchFamily="34" charset="0"/>
              </a:rPr>
              <a:t>Montenegrin (Latin Script)</a:t>
            </a:r>
            <a:br>
              <a:rPr lang="en-US" sz="1200">
                <a:latin typeface="Calibri" panose="020F0502020204030204"/>
              </a:rPr>
            </a:br>
            <a:r>
              <a:rPr lang="en-US" sz="1200">
                <a:latin typeface="Segoe UI" panose="020B0502040204020203" pitchFamily="34" charset="0"/>
              </a:rPr>
              <a:t>Niuean</a:t>
            </a:r>
            <a:br>
              <a:rPr lang="en-US" sz="1200">
                <a:latin typeface="Calibri" panose="020F0502020204030204"/>
              </a:rPr>
            </a:br>
            <a:r>
              <a:rPr lang="en-US" sz="1200">
                <a:latin typeface="Segoe UI" panose="020B0502040204020203" pitchFamily="34" charset="0"/>
              </a:rPr>
              <a:t>Northern Sami (Latin script)</a:t>
            </a:r>
            <a:br>
              <a:rPr lang="en-US" sz="1200">
                <a:latin typeface="Calibri" panose="020F0502020204030204"/>
              </a:rPr>
            </a:br>
            <a:r>
              <a:rPr lang="en-US" sz="1200">
                <a:latin typeface="Segoe UI" panose="020B0502040204020203" pitchFamily="34" charset="0"/>
              </a:rPr>
              <a:t>Ripuarian</a:t>
            </a:r>
            <a:br>
              <a:rPr lang="en-US" sz="1200">
                <a:latin typeface="Calibri" panose="020F0502020204030204"/>
              </a:rPr>
            </a:br>
            <a:r>
              <a:rPr lang="en-US" sz="1200">
                <a:latin typeface="Segoe UI" panose="020B0502040204020203" pitchFamily="34" charset="0"/>
              </a:rPr>
              <a:t>Romanian</a:t>
            </a:r>
            <a:br>
              <a:rPr lang="en-US" sz="1200">
                <a:latin typeface="Calibri" panose="020F0502020204030204"/>
              </a:rPr>
            </a:br>
            <a:r>
              <a:rPr lang="en-US" sz="1200">
                <a:latin typeface="Segoe UI" panose="020B0502040204020203" pitchFamily="34" charset="0"/>
              </a:rPr>
              <a:t>Samoan (Latin script)</a:t>
            </a:r>
            <a:br>
              <a:rPr lang="en-US" sz="1200">
                <a:latin typeface="Calibri" panose="020F0502020204030204"/>
              </a:rPr>
            </a:br>
            <a:r>
              <a:rPr lang="en-US" sz="1200">
                <a:latin typeface="Segoe UI" panose="020B0502040204020203" pitchFamily="34" charset="0"/>
              </a:rPr>
              <a:t>Serbian (Latin Script)</a:t>
            </a:r>
            <a:br>
              <a:rPr lang="en-US" sz="1200">
                <a:latin typeface="Calibri" panose="020F0502020204030204"/>
              </a:rPr>
            </a:br>
            <a:r>
              <a:rPr lang="en-US" sz="1200">
                <a:latin typeface="Calibri" panose="020F0502020204030204"/>
              </a:rPr>
              <a:t>Russian</a:t>
            </a:r>
            <a:br>
              <a:rPr lang="en-US" sz="1200">
                <a:latin typeface="Calibri" panose="020F0502020204030204"/>
              </a:rPr>
            </a:br>
            <a:r>
              <a:rPr lang="en-US" sz="1200">
                <a:latin typeface="Calibri" panose="020F0502020204030204"/>
              </a:rPr>
              <a:t>Bulgarian</a:t>
            </a:r>
            <a:br>
              <a:rPr lang="en-US" sz="1200">
                <a:latin typeface="Calibri" panose="020F0502020204030204"/>
              </a:rPr>
            </a:br>
            <a:r>
              <a:rPr lang="en-US" sz="1200">
                <a:latin typeface="Calibri" panose="020F0502020204030204"/>
              </a:rPr>
              <a:t>Ossetic</a:t>
            </a:r>
            <a:br>
              <a:rPr lang="en-US" sz="1200">
                <a:latin typeface="Calibri" panose="020F0502020204030204"/>
              </a:rPr>
            </a:br>
            <a:r>
              <a:rPr lang="en-US" sz="1200">
                <a:latin typeface="Calibri" panose="020F0502020204030204"/>
              </a:rPr>
              <a:t>Kazakh (Cyrillic Script)</a:t>
            </a:r>
            <a:br>
              <a:rPr lang="en-US" sz="1200">
                <a:latin typeface="Calibri" panose="020F0502020204030204"/>
              </a:rPr>
            </a:br>
            <a:r>
              <a:rPr lang="en-US" sz="1200">
                <a:latin typeface="Calibri" panose="020F0502020204030204"/>
              </a:rPr>
              <a:t>Kyrgyz (Cyrillic Script)</a:t>
            </a:r>
            <a:br>
              <a:rPr lang="en-US" sz="1200">
                <a:latin typeface="Calibri" panose="020F0502020204030204"/>
              </a:rPr>
            </a:br>
            <a:r>
              <a:rPr lang="en-US" sz="1200">
                <a:latin typeface="Calibri" panose="020F0502020204030204"/>
              </a:rPr>
              <a:t>Mongolian (Cyrillic Script)</a:t>
            </a:r>
            <a:br>
              <a:rPr lang="en-US" sz="1200">
                <a:latin typeface="Calibri" panose="020F0502020204030204"/>
              </a:rPr>
            </a:br>
            <a:r>
              <a:rPr lang="en-US" sz="1200">
                <a:latin typeface="Calibri" panose="020F0502020204030204"/>
              </a:rPr>
              <a:t>Montenegrin (Cyrillic Script)</a:t>
            </a:r>
            <a:br>
              <a:rPr lang="en-US" sz="1200">
                <a:latin typeface="Calibri" panose="020F0502020204030204"/>
              </a:rPr>
            </a:br>
            <a:r>
              <a:rPr lang="en-US" sz="1200">
                <a:latin typeface="Calibri" panose="020F0502020204030204"/>
              </a:rPr>
              <a:t>Tajik</a:t>
            </a:r>
            <a:br>
              <a:rPr lang="en-US" sz="1200">
                <a:latin typeface="Calibri" panose="020F0502020204030204"/>
              </a:rPr>
            </a:br>
            <a:r>
              <a:rPr lang="en-US" sz="1200">
                <a:latin typeface="Calibri" panose="020F0502020204030204"/>
              </a:rPr>
              <a:t>Uzbek (Cyrillic Script)</a:t>
            </a:r>
            <a:br>
              <a:rPr lang="en-US" sz="1200">
                <a:latin typeface="Calibri" panose="020F0502020204030204"/>
              </a:rPr>
            </a:br>
            <a:r>
              <a:rPr lang="en-US" sz="1200">
                <a:latin typeface="Calibri" panose="020F0502020204030204"/>
              </a:rPr>
              <a:t>Belarusian (Cyrillic Script)</a:t>
            </a:r>
            <a:br>
              <a:rPr lang="en-US" sz="1200">
                <a:latin typeface="Calibri" panose="020F0502020204030204"/>
              </a:rPr>
            </a:br>
            <a:r>
              <a:rPr lang="en-US" sz="1200">
                <a:latin typeface="Calibri" panose="020F0502020204030204"/>
              </a:rPr>
              <a:t>Karachay-Balkar</a:t>
            </a:r>
          </a:p>
          <a:p>
            <a:pPr lvl="0"/>
            <a:r>
              <a:rPr lang="en-US" sz="1200">
                <a:latin typeface="Calibri" panose="020F0502020204030204"/>
              </a:rPr>
              <a:t>Koryak</a:t>
            </a:r>
            <a:br>
              <a:rPr lang="en-US" sz="1200">
                <a:latin typeface="Calibri" panose="020F0502020204030204"/>
              </a:rPr>
            </a:br>
            <a:r>
              <a:rPr lang="en-US" sz="1200">
                <a:latin typeface="Calibri" panose="020F0502020204030204"/>
              </a:rPr>
              <a:t>Buryat (Cyrillic Script)</a:t>
            </a:r>
            <a:br>
              <a:rPr lang="en-US" sz="1200">
                <a:latin typeface="Calibri" panose="020F0502020204030204"/>
              </a:rPr>
            </a:br>
            <a:r>
              <a:rPr lang="en-US" sz="1200">
                <a:latin typeface="Calibri" panose="020F0502020204030204"/>
              </a:rPr>
              <a:t>Tuvan</a:t>
            </a:r>
            <a:br>
              <a:rPr lang="en-US" sz="1200">
                <a:latin typeface="Calibri" panose="020F0502020204030204"/>
              </a:rPr>
            </a:br>
            <a:r>
              <a:rPr lang="en-US" sz="1200">
                <a:latin typeface="Calibri" panose="020F0502020204030204"/>
              </a:rPr>
              <a:t>Kara-Kalpak (Cyrillic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effectLst/>
                <a:uLnTx/>
                <a:uFillTx/>
                <a:latin typeface="Calibri" panose="020F0502020204030204"/>
              </a:rPr>
              <a:t>Kumyk</a:t>
            </a:r>
            <a:r>
              <a:rPr kumimoji="0" lang="en-US" sz="1200" b="0" i="0" u="none" strike="noStrike" kern="1200" cap="none" spc="0" normalizeH="0" baseline="0" noProof="0">
                <a:ln>
                  <a:noFill/>
                </a:ln>
                <a:effectLst/>
                <a:uLnTx/>
                <a:uFillTx/>
                <a:latin typeface="Calibri" panose="020F0502020204030204"/>
              </a:rPr>
              <a:t> (Cyrillic Script)</a:t>
            </a:r>
          </a:p>
        </p:txBody>
      </p:sp>
      <p:sp>
        <p:nvSpPr>
          <p:cNvPr id="11" name="TextBox 10">
            <a:extLst>
              <a:ext uri="{FF2B5EF4-FFF2-40B4-BE49-F238E27FC236}">
                <a16:creationId xmlns:a16="http://schemas.microsoft.com/office/drawing/2014/main" id="{00CE08C2-ABA0-41C3-B9F0-D0208F14E601}"/>
              </a:ext>
            </a:extLst>
          </p:cNvPr>
          <p:cNvSpPr txBox="1"/>
          <p:nvPr/>
        </p:nvSpPr>
        <p:spPr>
          <a:xfrm>
            <a:off x="7655746" y="903079"/>
            <a:ext cx="2446552" cy="6186309"/>
          </a:xfrm>
          <a:prstGeom prst="rect">
            <a:avLst/>
          </a:prstGeom>
          <a:noFill/>
        </p:spPr>
        <p:txBody>
          <a:bodyPr wrap="square">
            <a:spAutoFit/>
          </a:bodyPr>
          <a:lstStyle/>
          <a:p>
            <a:pPr lvl="0"/>
            <a:r>
              <a:rPr lang="en-US" sz="1200" err="1">
                <a:latin typeface="Calibri" panose="020F0502020204030204"/>
              </a:rPr>
              <a:t>Nogay</a:t>
            </a:r>
            <a:br>
              <a:rPr lang="en-US" sz="1200">
                <a:latin typeface="Calibri" panose="020F0502020204030204"/>
              </a:rPr>
            </a:br>
            <a:r>
              <a:rPr lang="en-US" sz="1200" err="1">
                <a:latin typeface="Calibri" panose="020F0502020204030204"/>
              </a:rPr>
              <a:t>Erzya</a:t>
            </a:r>
            <a:r>
              <a:rPr lang="en-US" sz="1200">
                <a:latin typeface="Calibri" panose="020F0502020204030204"/>
              </a:rPr>
              <a:t> (Cyrillic Script)</a:t>
            </a:r>
            <a:endParaRPr lang="en-US" sz="1200">
              <a:latin typeface="Segoe UI" panose="020B0502040204020203" pitchFamily="34" charset="0"/>
            </a:endParaRPr>
          </a:p>
          <a:p>
            <a:pPr lvl="0"/>
            <a:r>
              <a:rPr lang="en-US" sz="1200">
                <a:latin typeface="Segoe UI" panose="020B0502040204020203" pitchFamily="34" charset="0"/>
              </a:rPr>
              <a:t>Skolt Sami</a:t>
            </a:r>
            <a:br>
              <a:rPr lang="en-US" sz="1200">
                <a:latin typeface="Calibri" panose="020F0502020204030204"/>
              </a:rPr>
            </a:br>
            <a:r>
              <a:rPr lang="en-US" sz="1200">
                <a:latin typeface="Segoe UI" panose="020B0502040204020203" pitchFamily="34" charset="0"/>
              </a:rPr>
              <a:t>Slovak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rPr>
              <a:t>Southern Sami</a:t>
            </a:r>
            <a:br>
              <a:rPr kumimoji="0" lang="en-US" sz="1200" b="0" i="0" u="none" strike="noStrike" kern="1200" cap="none" spc="0" normalizeH="0" baseline="0" noProof="0">
                <a:ln>
                  <a:noFill/>
                </a:ln>
                <a:effectLst/>
                <a:uLnTx/>
                <a:uFillTx/>
                <a:latin typeface="Calibri" panose="020F0502020204030204"/>
              </a:rPr>
            </a:br>
            <a:r>
              <a:rPr kumimoji="0" lang="en-US" sz="1200" b="0" i="0" u="none" strike="noStrike" kern="1200" cap="none" spc="0" normalizeH="0" baseline="0" noProof="0">
                <a:ln>
                  <a:noFill/>
                </a:ln>
                <a:effectLst/>
                <a:uLnTx/>
                <a:uFillTx/>
                <a:latin typeface="Segoe UI" panose="020B0502040204020203" pitchFamily="34" charset="0"/>
              </a:rPr>
              <a:t>Tongan</a:t>
            </a:r>
            <a:br>
              <a:rPr kumimoji="0" lang="en-US" sz="1200" b="0" i="0" u="none" strike="noStrike" kern="1200" cap="none" spc="0" normalizeH="0" baseline="0" noProof="0">
                <a:ln>
                  <a:noFill/>
                </a:ln>
                <a:effectLst/>
                <a:uLnTx/>
                <a:uFillTx/>
                <a:latin typeface="Calibri" panose="020F0502020204030204"/>
              </a:rPr>
            </a:br>
            <a:r>
              <a:rPr kumimoji="0" lang="en-US" sz="1200" b="0" i="0" u="none" strike="noStrike" kern="1200" cap="none" spc="0" normalizeH="0" baseline="0" noProof="0">
                <a:ln>
                  <a:noFill/>
                </a:ln>
                <a:effectLst/>
                <a:uLnTx/>
                <a:uFillTx/>
                <a:latin typeface="Segoe UI" panose="020B0502040204020203" pitchFamily="34" charset="0"/>
              </a:rPr>
              <a:t>Turkmen (Latin script)</a:t>
            </a:r>
            <a:br>
              <a:rPr kumimoji="0" lang="en-US" sz="1200" b="0" i="0" u="none" strike="noStrike" kern="1200" cap="none" spc="0" normalizeH="0" baseline="0" noProof="0">
                <a:ln>
                  <a:noFill/>
                </a:ln>
                <a:effectLst/>
                <a:uLnTx/>
                <a:uFillTx/>
                <a:latin typeface="Segoe UI" panose="020B0502040204020203" pitchFamily="34" charset="0"/>
              </a:rPr>
            </a:br>
            <a:r>
              <a:rPr kumimoji="0" lang="en-US" sz="1200" b="0" i="0" u="none" strike="noStrike" kern="1200" cap="none" spc="0" normalizeH="0" baseline="0" noProof="0">
                <a:ln>
                  <a:noFill/>
                </a:ln>
                <a:effectLst/>
                <a:uLnTx/>
                <a:uFillTx/>
                <a:latin typeface="Segoe UI" panose="020B0502040204020203" pitchFamily="34" charset="0"/>
              </a:rPr>
              <a:t>Welsh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rPr>
              <a:t>Hindi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Marathi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Nepali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Haryanvi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Sanskrit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Bhojpuri-Hindi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Bundeli</a:t>
            </a:r>
            <a:endParaRPr kumimoji="0" lang="en-US" sz="1200" b="0" i="0" u="none" strike="noStrike" kern="1200" cap="none" spc="0" normalizeH="0" baseline="0" noProof="0">
              <a:ln>
                <a:noFill/>
              </a:ln>
              <a:effectLst/>
              <a:uLnTx/>
              <a:uFillTx/>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Angika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Awadhi-Hindi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Bagheli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effectLst/>
                <a:uLnTx/>
                <a:uFillTx/>
                <a:latin typeface="Calibri" panose="020F0502020204030204"/>
              </a:rPr>
              <a:t>Mahasu</a:t>
            </a:r>
            <a:r>
              <a:rPr kumimoji="0" lang="en-US" sz="1200" b="0" i="0" u="none" strike="noStrike" kern="1200" cap="none" spc="0" normalizeH="0" baseline="0" noProof="0">
                <a:ln>
                  <a:noFill/>
                </a:ln>
                <a:effectLst/>
                <a:uLnTx/>
                <a:uFillTx/>
                <a:latin typeface="Calibri" panose="020F0502020204030204"/>
              </a:rPr>
              <a:t> Pahari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effectLst/>
                <a:uLnTx/>
                <a:uFillTx/>
                <a:latin typeface="Calibri" panose="020F0502020204030204"/>
              </a:rPr>
              <a:t>Brajbha</a:t>
            </a:r>
            <a:endParaRPr kumimoji="0" lang="en-US" sz="1200" b="0" i="0" u="none" strike="noStrike" kern="1200" cap="none" spc="0" normalizeH="0" baseline="0" noProof="0">
              <a:ln>
                <a:noFill/>
              </a:ln>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Bodo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effectLst/>
                <a:uLnTx/>
                <a:uFillTx/>
                <a:latin typeface="Calibri" panose="020F0502020204030204"/>
              </a:rPr>
              <a:t>Dhimal</a:t>
            </a:r>
            <a:r>
              <a:rPr kumimoji="0" lang="en-US" sz="1200" b="0" i="0" u="none" strike="noStrike" kern="1200" cap="none" spc="0" normalizeH="0" baseline="0" noProof="0">
                <a:ln>
                  <a:noFill/>
                </a:ln>
                <a:effectLst/>
                <a:uLnTx/>
                <a:uFillTx/>
                <a:latin typeface="Calibri" panose="020F0502020204030204"/>
              </a:rPr>
              <a:t>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Dogri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Gondi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Gurung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effectLst/>
                <a:uLnTx/>
                <a:uFillTx/>
                <a:latin typeface="Calibri" panose="020F0502020204030204"/>
              </a:rPr>
              <a:t>Halbi</a:t>
            </a:r>
            <a:r>
              <a:rPr kumimoji="0" lang="en-US" sz="1200" b="0" i="0" u="none" strike="noStrike" kern="1200" cap="none" spc="0" normalizeH="0" baseline="0" noProof="0">
                <a:ln>
                  <a:noFill/>
                </a:ln>
                <a:effectLst/>
                <a:uLnTx/>
                <a:uFillTx/>
                <a:latin typeface="Calibri" panose="020F0502020204030204"/>
              </a:rPr>
              <a:t>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Chhattisgarhi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Ho(</a:t>
            </a:r>
            <a:r>
              <a:rPr kumimoji="0" lang="en-US" sz="1200" b="0" i="0" u="none" strike="noStrike" kern="1200" cap="none" spc="0" normalizeH="0" baseline="0" noProof="0" err="1">
                <a:ln>
                  <a:noFill/>
                </a:ln>
                <a:effectLst/>
                <a:uLnTx/>
                <a:uFillTx/>
                <a:latin typeface="Calibri" panose="020F0502020204030204"/>
              </a:rPr>
              <a:t>Devanagiri</a:t>
            </a:r>
            <a:r>
              <a:rPr kumimoji="0" lang="en-US" sz="1200" b="0" i="0" u="none" strike="noStrike" kern="1200" cap="none" spc="0" normalizeH="0" baseline="0" noProof="0">
                <a:ln>
                  <a:noFill/>
                </a:ln>
                <a:effectLst/>
                <a:uLnTx/>
                <a:uFillTx/>
                <a:latin typeface="Calibri" panose="020F0502020204030204"/>
              </a:rPr>
              <a:t>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effectLst/>
                <a:uLnTx/>
                <a:uFillTx/>
                <a:latin typeface="Calibri" panose="020F0502020204030204"/>
              </a:rPr>
              <a:t>Jaunsari</a:t>
            </a:r>
            <a:r>
              <a:rPr kumimoji="0" lang="en-US" sz="1200" b="0" i="0" u="none" strike="noStrike" kern="1200" cap="none" spc="0" normalizeH="0" baseline="0" noProof="0">
                <a:ln>
                  <a:noFill/>
                </a:ln>
                <a:effectLst/>
                <a:uLnTx/>
                <a:uFillTx/>
                <a:latin typeface="Calibri" panose="020F0502020204030204"/>
              </a:rPr>
              <a:t>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Korku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effectLst/>
                <a:uLnTx/>
                <a:uFillTx/>
                <a:latin typeface="Calibri" panose="020F0502020204030204"/>
              </a:rPr>
              <a:t>Khaling</a:t>
            </a:r>
            <a:endParaRPr kumimoji="0" lang="en-US" sz="1200" b="0" i="0" u="none" strike="noStrike" kern="1200" cap="none" spc="0" normalizeH="0" baseline="0" noProof="0">
              <a:ln>
                <a:noFill/>
              </a:ln>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effectLst/>
              <a:uLnTx/>
              <a:uFillTx/>
              <a:latin typeface="Calibri" panose="020F0502020204030204"/>
            </a:endParaRPr>
          </a:p>
        </p:txBody>
      </p:sp>
      <p:sp>
        <p:nvSpPr>
          <p:cNvPr id="12" name="TextBox 11">
            <a:extLst>
              <a:ext uri="{FF2B5EF4-FFF2-40B4-BE49-F238E27FC236}">
                <a16:creationId xmlns:a16="http://schemas.microsoft.com/office/drawing/2014/main" id="{6E7C79D3-8C36-4FFD-A223-F15135D00D69}"/>
              </a:ext>
            </a:extLst>
          </p:cNvPr>
          <p:cNvSpPr txBox="1"/>
          <p:nvPr/>
        </p:nvSpPr>
        <p:spPr>
          <a:xfrm>
            <a:off x="10105997" y="903080"/>
            <a:ext cx="1957919" cy="1754326"/>
          </a:xfrm>
          <a:prstGeom prst="rect">
            <a:avLst/>
          </a:prstGeom>
          <a:noFill/>
        </p:spPr>
        <p:txBody>
          <a:bodyPr wrap="square">
            <a:spAutoFit/>
          </a:bodyPr>
          <a:lstStyle/>
          <a:p>
            <a:pPr lvl="0">
              <a:defRPr/>
            </a:pPr>
            <a:r>
              <a:rPr lang="en-US" sz="1200" err="1">
                <a:latin typeface="Calibri" panose="020F0502020204030204"/>
              </a:rPr>
              <a:t>Malto</a:t>
            </a:r>
            <a:r>
              <a:rPr lang="en-US" sz="1200">
                <a:latin typeface="Calibri" panose="020F0502020204030204"/>
              </a:rPr>
              <a:t>(Devanagari Script)</a:t>
            </a:r>
          </a:p>
          <a:p>
            <a:pPr lvl="0">
              <a:defRPr/>
            </a:pPr>
            <a:r>
              <a:rPr lang="en-US" sz="1200">
                <a:latin typeface="Calibri" panose="020F0502020204030204"/>
              </a:rPr>
              <a:t>Kurukh (Devanagari Script)</a:t>
            </a:r>
          </a:p>
          <a:p>
            <a:r>
              <a:rPr lang="en-US" sz="1200" err="1">
                <a:latin typeface="Calibri" panose="020F0502020204030204"/>
              </a:rPr>
              <a:t>Chamling</a:t>
            </a:r>
            <a:endParaRPr lang="en-US" sz="1200">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Santali(Devanagari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Sadri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effectLst/>
                <a:uLnTx/>
                <a:uFillTx/>
                <a:latin typeface="Calibri" panose="020F0502020204030204"/>
              </a:rPr>
              <a:t>Sirmauri</a:t>
            </a:r>
            <a:r>
              <a:rPr kumimoji="0" lang="en-US" sz="1200" b="0" i="0" u="none" strike="noStrike" kern="1200" cap="none" spc="0" normalizeH="0" baseline="0" noProof="0">
                <a:ln>
                  <a:noFill/>
                </a:ln>
                <a:effectLst/>
                <a:uLnTx/>
                <a:uFillTx/>
                <a:latin typeface="Calibri" panose="020F0502020204030204"/>
              </a:rPr>
              <a:t>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effectLst/>
                <a:uLnTx/>
                <a:uFillTx/>
                <a:latin typeface="Calibri" panose="020F0502020204030204"/>
              </a:rPr>
              <a:t>Thangmi</a:t>
            </a:r>
            <a:endParaRPr kumimoji="0" lang="en-US" sz="1200" b="0" i="0" u="none" strike="noStrike" kern="1200" cap="none" spc="0" normalizeH="0" baseline="0" noProof="0">
              <a:ln>
                <a:noFill/>
              </a:ln>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Kangri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Sherpa (Devanagari Script)</a:t>
            </a:r>
          </a:p>
        </p:txBody>
      </p:sp>
      <p:sp>
        <p:nvSpPr>
          <p:cNvPr id="13" name="TextBox 12">
            <a:extLst>
              <a:ext uri="{FF2B5EF4-FFF2-40B4-BE49-F238E27FC236}">
                <a16:creationId xmlns:a16="http://schemas.microsoft.com/office/drawing/2014/main" id="{0417D424-CE30-44FD-8E48-C4A36DE29399}"/>
              </a:ext>
            </a:extLst>
          </p:cNvPr>
          <p:cNvSpPr txBox="1"/>
          <p:nvPr/>
        </p:nvSpPr>
        <p:spPr>
          <a:xfrm>
            <a:off x="10102298" y="2591101"/>
            <a:ext cx="1816931" cy="200054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mn-ea"/>
                <a:cs typeface="+mn-cs"/>
              </a:rPr>
              <a:t>Arabic</a:t>
            </a:r>
            <a:endParaRPr kumimoji="0" lang="en-US" sz="1200" b="0" i="0" u="none" strike="noStrike" kern="1200" cap="none" spc="0" normalizeH="0" baseline="0" noProof="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Kurdish (</a:t>
            </a:r>
            <a:r>
              <a:rPr kumimoji="0" lang="en-US" sz="1200" b="0" i="0" u="none" strike="noStrike" kern="1200" cap="none" spc="0" normalizeH="0" baseline="0" noProof="0" err="1">
                <a:ln>
                  <a:noFill/>
                </a:ln>
                <a:effectLst/>
                <a:uLnTx/>
                <a:uFillTx/>
                <a:latin typeface="Calibri" panose="020F0502020204030204"/>
                <a:ea typeface="+mn-ea"/>
                <a:cs typeface="+mn-cs"/>
              </a:rPr>
              <a:t>ku</a:t>
            </a:r>
            <a:r>
              <a:rPr kumimoji="0" lang="en-US" sz="1200" b="0" i="0" u="none" strike="noStrike" kern="1200" cap="none" spc="0" normalizeH="0" baseline="0" noProof="0">
                <a:ln>
                  <a:noFill/>
                </a:ln>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Panjabi (pa)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Persian (fa)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Dari (prs)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Pushto (</a:t>
            </a:r>
            <a:r>
              <a:rPr kumimoji="0" lang="en-US" sz="1200" b="0" i="0" u="none" strike="noStrike" kern="1200" cap="none" spc="0" normalizeH="0" baseline="0" noProof="0" err="1">
                <a:ln>
                  <a:noFill/>
                </a:ln>
                <a:effectLst/>
                <a:uLnTx/>
                <a:uFillTx/>
                <a:latin typeface="Calibri" panose="020F0502020204030204"/>
                <a:ea typeface="+mn-ea"/>
                <a:cs typeface="+mn-cs"/>
              </a:rPr>
              <a:t>ps</a:t>
            </a:r>
            <a:r>
              <a:rPr kumimoji="0" lang="en-US" sz="1200" b="0" i="0" u="none" strike="noStrike" kern="1200" cap="none" spc="0" normalizeH="0" baseline="0" noProof="0">
                <a:ln>
                  <a:noFill/>
                </a:ln>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Somali (so)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Uyghur (ug)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Urdu(</a:t>
            </a:r>
            <a:r>
              <a:rPr kumimoji="0" lang="en-US" sz="1200" b="0" i="0" u="none" strike="noStrike" kern="1200" cap="none" spc="0" normalizeH="0" baseline="0" noProof="0" err="1">
                <a:ln>
                  <a:noFill/>
                </a:ln>
                <a:effectLst/>
                <a:uLnTx/>
                <a:uFillTx/>
                <a:latin typeface="Calibri" panose="020F0502020204030204"/>
                <a:ea typeface="+mn-ea"/>
                <a:cs typeface="+mn-cs"/>
              </a:rPr>
              <a:t>ur</a:t>
            </a:r>
            <a:r>
              <a:rPr kumimoji="0" lang="en-US" sz="1200" b="0" i="0" u="none" strike="noStrike" kern="1200" cap="none" spc="0" normalizeH="0" baseline="0" noProof="0">
                <a:ln>
                  <a:noFill/>
                </a:ln>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Uzbek (</a:t>
            </a:r>
            <a:r>
              <a:rPr kumimoji="0" lang="en-US" sz="1200" b="0" i="0" u="none" strike="noStrike" kern="1200" cap="none" spc="0" normalizeH="0" baseline="0" noProof="0" err="1">
                <a:ln>
                  <a:noFill/>
                </a:ln>
                <a:effectLst/>
                <a:uLnTx/>
                <a:uFillTx/>
                <a:latin typeface="Calibri" panose="020F0502020204030204"/>
                <a:ea typeface="+mn-ea"/>
                <a:cs typeface="+mn-cs"/>
              </a:rPr>
              <a:t>uz</a:t>
            </a:r>
            <a:r>
              <a:rPr kumimoji="0" lang="en-US" sz="1200" b="0" i="0" u="none" strike="noStrike" kern="1200" cap="none" spc="0" normalizeH="0" baseline="0" noProof="0">
                <a:ln>
                  <a:noFill/>
                </a:ln>
                <a:effectLst/>
                <a:uLnTx/>
                <a:uFillTx/>
                <a:latin typeface="Calibri" panose="020F0502020204030204"/>
                <a:ea typeface="+mn-ea"/>
                <a:cs typeface="+mn-cs"/>
              </a:rPr>
              <a:t>)</a:t>
            </a:r>
          </a:p>
        </p:txBody>
      </p:sp>
    </p:spTree>
    <p:extLst>
      <p:ext uri="{BB962C8B-B14F-4D97-AF65-F5344CB8AC3E}">
        <p14:creationId xmlns:p14="http://schemas.microsoft.com/office/powerpoint/2010/main" val="1800249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6DF5BA-06EC-4A17-8795-F4E5AE4204A7}"/>
              </a:ext>
            </a:extLst>
          </p:cNvPr>
          <p:cNvSpPr>
            <a:spLocks noGrp="1"/>
          </p:cNvSpPr>
          <p:nvPr>
            <p:ph type="title"/>
          </p:nvPr>
        </p:nvSpPr>
        <p:spPr>
          <a:xfrm>
            <a:off x="1934088" y="2540070"/>
            <a:ext cx="9125340" cy="1777859"/>
          </a:xfrm>
        </p:spPr>
        <p:txBody>
          <a:bodyPr/>
          <a:lstStyle/>
          <a:p>
            <a:pPr>
              <a:lnSpc>
                <a:spcPct val="150000"/>
              </a:lnSpc>
            </a:pPr>
            <a:r>
              <a:rPr lang="en-US" sz="4800"/>
              <a:t>Train a custom model</a:t>
            </a:r>
            <a:br>
              <a:rPr lang="en-US"/>
            </a:br>
            <a:r>
              <a:rPr lang="en-US" sz="2400"/>
              <a:t>Template and Neural models</a:t>
            </a:r>
            <a:endParaRPr lang="en-US" sz="2400">
              <a:solidFill>
                <a:schemeClr val="accent1">
                  <a:lumMod val="60000"/>
                  <a:lumOff val="40000"/>
                </a:schemeClr>
              </a:solidFill>
              <a:cs typeface="Segoe UI"/>
            </a:endParaRPr>
          </a:p>
        </p:txBody>
      </p:sp>
      <p:pic>
        <p:nvPicPr>
          <p:cNvPr id="2" name="Picture 1" descr="Pricing - Form Recognizer API | Microsoft Azure">
            <a:extLst>
              <a:ext uri="{FF2B5EF4-FFF2-40B4-BE49-F238E27FC236}">
                <a16:creationId xmlns:a16="http://schemas.microsoft.com/office/drawing/2014/main" id="{8D969F15-E2A5-498E-BDBE-20C7F5BEBCB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455" y="2936696"/>
            <a:ext cx="2307968" cy="1211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9014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99C67-1BEB-4C03-8CFC-1D411C9FF1FD}"/>
              </a:ext>
            </a:extLst>
          </p:cNvPr>
          <p:cNvSpPr>
            <a:spLocks noGrp="1"/>
          </p:cNvSpPr>
          <p:nvPr>
            <p:ph type="title"/>
          </p:nvPr>
        </p:nvSpPr>
        <p:spPr/>
        <p:txBody>
          <a:bodyPr/>
          <a:lstStyle/>
          <a:p>
            <a:r>
              <a:rPr lang="en-US"/>
              <a:t>Forms or Documents </a:t>
            </a:r>
          </a:p>
        </p:txBody>
      </p:sp>
      <p:sp>
        <p:nvSpPr>
          <p:cNvPr id="4" name="Arrow: Right 3" descr="Template models">
            <a:extLst>
              <a:ext uri="{FF2B5EF4-FFF2-40B4-BE49-F238E27FC236}">
                <a16:creationId xmlns:a16="http://schemas.microsoft.com/office/drawing/2014/main" id="{7CFAFD49-311C-49E0-A8AA-BE755C7D5D24}"/>
              </a:ext>
            </a:extLst>
          </p:cNvPr>
          <p:cNvSpPr/>
          <p:nvPr/>
        </p:nvSpPr>
        <p:spPr bwMode="auto">
          <a:xfrm>
            <a:off x="52939" y="5630888"/>
            <a:ext cx="5377382" cy="547630"/>
          </a:xfrm>
          <a:prstGeom prst="rightArrow">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chemeClr val="tx1"/>
                  </a:gs>
                  <a:gs pos="100000">
                    <a:schemeClr val="tx1"/>
                  </a:gs>
                </a:gsLst>
                <a:lin ang="5400000" scaled="0"/>
              </a:gradFill>
              <a:ea typeface="Segoe UI" pitchFamily="34" charset="0"/>
              <a:cs typeface="Segoe UI" pitchFamily="34" charset="0"/>
            </a:endParaRPr>
          </a:p>
        </p:txBody>
      </p:sp>
      <p:pic>
        <p:nvPicPr>
          <p:cNvPr id="8" name="Picture 7" descr="Example of unstructured document">
            <a:extLst>
              <a:ext uri="{FF2B5EF4-FFF2-40B4-BE49-F238E27FC236}">
                <a16:creationId xmlns:a16="http://schemas.microsoft.com/office/drawing/2014/main" id="{4861CA05-F87C-44A8-AFEA-DFBFF7B77F53}"/>
              </a:ext>
            </a:extLst>
          </p:cNvPr>
          <p:cNvPicPr>
            <a:picLocks noChangeAspect="1"/>
          </p:cNvPicPr>
          <p:nvPr/>
        </p:nvPicPr>
        <p:blipFill>
          <a:blip r:embed="rId2"/>
          <a:stretch>
            <a:fillRect/>
          </a:stretch>
        </p:blipFill>
        <p:spPr>
          <a:xfrm>
            <a:off x="8422158" y="1462549"/>
            <a:ext cx="3465191" cy="4100766"/>
          </a:xfrm>
          <a:prstGeom prst="rect">
            <a:avLst/>
          </a:prstGeom>
        </p:spPr>
      </p:pic>
      <p:pic>
        <p:nvPicPr>
          <p:cNvPr id="10" name="Picture 9" descr="Example of semi-structured document">
            <a:extLst>
              <a:ext uri="{FF2B5EF4-FFF2-40B4-BE49-F238E27FC236}">
                <a16:creationId xmlns:a16="http://schemas.microsoft.com/office/drawing/2014/main" id="{94F26DD7-E298-4927-B214-ED292507C50A}"/>
              </a:ext>
            </a:extLst>
          </p:cNvPr>
          <p:cNvPicPr>
            <a:picLocks noChangeAspect="1"/>
          </p:cNvPicPr>
          <p:nvPr/>
        </p:nvPicPr>
        <p:blipFill>
          <a:blip r:embed="rId3"/>
          <a:stretch>
            <a:fillRect/>
          </a:stretch>
        </p:blipFill>
        <p:spPr>
          <a:xfrm>
            <a:off x="4363633" y="1476274"/>
            <a:ext cx="3465190" cy="4103854"/>
          </a:xfrm>
          <a:prstGeom prst="rect">
            <a:avLst/>
          </a:prstGeom>
        </p:spPr>
      </p:pic>
      <p:pic>
        <p:nvPicPr>
          <p:cNvPr id="12" name="Picture 11" descr="Example of structured document">
            <a:extLst>
              <a:ext uri="{FF2B5EF4-FFF2-40B4-BE49-F238E27FC236}">
                <a16:creationId xmlns:a16="http://schemas.microsoft.com/office/drawing/2014/main" id="{9C4B7554-F1CE-40F0-962D-97012F40C23F}"/>
              </a:ext>
            </a:extLst>
          </p:cNvPr>
          <p:cNvPicPr>
            <a:picLocks noChangeAspect="1"/>
          </p:cNvPicPr>
          <p:nvPr/>
        </p:nvPicPr>
        <p:blipFill>
          <a:blip r:embed="rId4"/>
          <a:stretch>
            <a:fillRect/>
          </a:stretch>
        </p:blipFill>
        <p:spPr>
          <a:xfrm>
            <a:off x="304650" y="1474074"/>
            <a:ext cx="3465189" cy="4087368"/>
          </a:xfrm>
          <a:prstGeom prst="rect">
            <a:avLst/>
          </a:prstGeom>
        </p:spPr>
      </p:pic>
      <p:sp>
        <p:nvSpPr>
          <p:cNvPr id="13" name="Rectangle 12">
            <a:extLst>
              <a:ext uri="{FF2B5EF4-FFF2-40B4-BE49-F238E27FC236}">
                <a16:creationId xmlns:a16="http://schemas.microsoft.com/office/drawing/2014/main" id="{FD3F4EFE-36CE-404B-B0A4-1CDF002BD774}"/>
              </a:ext>
            </a:extLst>
          </p:cNvPr>
          <p:cNvSpPr/>
          <p:nvPr/>
        </p:nvSpPr>
        <p:spPr bwMode="auto">
          <a:xfrm>
            <a:off x="1699925" y="5114175"/>
            <a:ext cx="1798115" cy="45413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800">
                <a:solidFill>
                  <a:schemeClr val="tx1"/>
                </a:solidFill>
                <a:ea typeface="Segoe UI" pitchFamily="34" charset="0"/>
                <a:cs typeface="Segoe UI" pitchFamily="34" charset="0"/>
              </a:rPr>
              <a:t>Structured</a:t>
            </a:r>
          </a:p>
        </p:txBody>
      </p:sp>
      <p:sp>
        <p:nvSpPr>
          <p:cNvPr id="15" name="Rectangle 14">
            <a:extLst>
              <a:ext uri="{FF2B5EF4-FFF2-40B4-BE49-F238E27FC236}">
                <a16:creationId xmlns:a16="http://schemas.microsoft.com/office/drawing/2014/main" id="{48B16DD5-0995-4E3D-9E87-B4EB2920C769}"/>
              </a:ext>
            </a:extLst>
          </p:cNvPr>
          <p:cNvSpPr/>
          <p:nvPr/>
        </p:nvSpPr>
        <p:spPr bwMode="auto">
          <a:xfrm>
            <a:off x="5899371" y="5129084"/>
            <a:ext cx="1798115" cy="45413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800">
                <a:solidFill>
                  <a:schemeClr val="tx1"/>
                </a:solidFill>
                <a:ea typeface="Segoe UI" pitchFamily="34" charset="0"/>
                <a:cs typeface="Segoe UI" pitchFamily="34" charset="0"/>
              </a:rPr>
              <a:t>Semi-Structured</a:t>
            </a:r>
          </a:p>
        </p:txBody>
      </p:sp>
      <p:sp>
        <p:nvSpPr>
          <p:cNvPr id="17" name="Rectangle 16">
            <a:extLst>
              <a:ext uri="{FF2B5EF4-FFF2-40B4-BE49-F238E27FC236}">
                <a16:creationId xmlns:a16="http://schemas.microsoft.com/office/drawing/2014/main" id="{7F16EFF6-1145-4106-B1F0-2837601E23EC}"/>
              </a:ext>
            </a:extLst>
          </p:cNvPr>
          <p:cNvSpPr/>
          <p:nvPr/>
        </p:nvSpPr>
        <p:spPr bwMode="auto">
          <a:xfrm>
            <a:off x="9899787" y="5142672"/>
            <a:ext cx="1798115" cy="45413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800">
                <a:solidFill>
                  <a:schemeClr val="tx1"/>
                </a:solidFill>
                <a:ea typeface="Segoe UI" pitchFamily="34" charset="0"/>
                <a:cs typeface="Segoe UI" pitchFamily="34" charset="0"/>
              </a:rPr>
              <a:t>Unstructured</a:t>
            </a:r>
          </a:p>
        </p:txBody>
      </p:sp>
      <p:sp>
        <p:nvSpPr>
          <p:cNvPr id="24" name="Arrow: Left 23" descr="Neural models coverage">
            <a:extLst>
              <a:ext uri="{FF2B5EF4-FFF2-40B4-BE49-F238E27FC236}">
                <a16:creationId xmlns:a16="http://schemas.microsoft.com/office/drawing/2014/main" id="{4CD81486-7283-497F-913C-D8A176D8CD49}"/>
              </a:ext>
            </a:extLst>
          </p:cNvPr>
          <p:cNvSpPr/>
          <p:nvPr/>
        </p:nvSpPr>
        <p:spPr bwMode="auto">
          <a:xfrm>
            <a:off x="1731632" y="6050502"/>
            <a:ext cx="10363867" cy="548640"/>
          </a:xfrm>
          <a:prstGeom prst="leftArrow">
            <a:avLst/>
          </a:prstGeom>
          <a:gradFill flip="none" rotWithShape="1">
            <a:gsLst>
              <a:gs pos="0">
                <a:srgbClr val="AD7E00">
                  <a:shade val="30000"/>
                  <a:satMod val="115000"/>
                </a:srgbClr>
              </a:gs>
              <a:gs pos="50000">
                <a:srgbClr val="AD7E00">
                  <a:shade val="67500"/>
                  <a:satMod val="115000"/>
                </a:srgbClr>
              </a:gs>
              <a:gs pos="100000">
                <a:srgbClr val="AD7E00">
                  <a:shade val="100000"/>
                  <a:satMod val="115000"/>
                </a:srgb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chemeClr val="tx1"/>
                  </a:gs>
                  <a:gs pos="100000">
                    <a:schemeClr val="tx1"/>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3F8AD7BF-880B-452F-B2A7-386055943E9F}"/>
              </a:ext>
            </a:extLst>
          </p:cNvPr>
          <p:cNvSpPr txBox="1"/>
          <p:nvPr/>
        </p:nvSpPr>
        <p:spPr>
          <a:xfrm>
            <a:off x="10418531" y="6186322"/>
            <a:ext cx="946411" cy="276999"/>
          </a:xfrm>
          <a:prstGeom prst="rect">
            <a:avLst/>
          </a:prstGeom>
          <a:noFill/>
        </p:spPr>
        <p:txBody>
          <a:bodyPr wrap="square" tIns="0" bIns="0">
            <a:spAutoFit/>
          </a:bodyPr>
          <a:lstStyle/>
          <a:p>
            <a:r>
              <a:rPr lang="en-US" sz="1800">
                <a:solidFill>
                  <a:schemeClr val="bg1"/>
                </a:solidFill>
                <a:ea typeface="Segoe UI" pitchFamily="34" charset="0"/>
                <a:cs typeface="Segoe UI" pitchFamily="34" charset="0"/>
              </a:rPr>
              <a:t>Neural</a:t>
            </a:r>
            <a:endParaRPr lang="en-US">
              <a:solidFill>
                <a:schemeClr val="bg1"/>
              </a:solidFill>
            </a:endParaRPr>
          </a:p>
        </p:txBody>
      </p:sp>
      <p:sp>
        <p:nvSpPr>
          <p:cNvPr id="3" name="TextBox 2">
            <a:extLst>
              <a:ext uri="{FF2B5EF4-FFF2-40B4-BE49-F238E27FC236}">
                <a16:creationId xmlns:a16="http://schemas.microsoft.com/office/drawing/2014/main" id="{3FEA031B-B32A-13D8-7432-9CD98185B449}"/>
              </a:ext>
            </a:extLst>
          </p:cNvPr>
          <p:cNvSpPr txBox="1"/>
          <p:nvPr/>
        </p:nvSpPr>
        <p:spPr>
          <a:xfrm>
            <a:off x="304650" y="5766203"/>
            <a:ext cx="1395275" cy="276999"/>
          </a:xfrm>
          <a:prstGeom prst="rect">
            <a:avLst/>
          </a:prstGeom>
          <a:noFill/>
        </p:spPr>
        <p:txBody>
          <a:bodyPr wrap="square" tIns="0" bIns="0">
            <a:spAutoFit/>
          </a:bodyPr>
          <a:lstStyle/>
          <a:p>
            <a:r>
              <a:rPr lang="en-US">
                <a:solidFill>
                  <a:schemeClr val="bg1"/>
                </a:solidFill>
                <a:cs typeface="Segoe UI" pitchFamily="34" charset="0"/>
              </a:rPr>
              <a:t>Template</a:t>
            </a:r>
            <a:endParaRPr lang="en-US">
              <a:solidFill>
                <a:schemeClr val="bg1"/>
              </a:solidFill>
            </a:endParaRPr>
          </a:p>
        </p:txBody>
      </p:sp>
    </p:spTree>
    <p:extLst>
      <p:ext uri="{BB962C8B-B14F-4D97-AF65-F5344CB8AC3E}">
        <p14:creationId xmlns:p14="http://schemas.microsoft.com/office/powerpoint/2010/main" val="1433911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6FCE-788E-43CB-B7CF-5CA7F01409EE}"/>
              </a:ext>
            </a:extLst>
          </p:cNvPr>
          <p:cNvSpPr>
            <a:spLocks noGrp="1"/>
          </p:cNvSpPr>
          <p:nvPr>
            <p:ph type="title"/>
          </p:nvPr>
        </p:nvSpPr>
        <p:spPr/>
        <p:txBody>
          <a:bodyPr/>
          <a:lstStyle/>
          <a:p>
            <a:r>
              <a:rPr lang="en-US"/>
              <a:t>Choosing the right model</a:t>
            </a:r>
          </a:p>
        </p:txBody>
      </p:sp>
      <p:sp>
        <p:nvSpPr>
          <p:cNvPr id="13" name="Rectangle 12" descr="List outline">
            <a:extLst>
              <a:ext uri="{FF2B5EF4-FFF2-40B4-BE49-F238E27FC236}">
                <a16:creationId xmlns:a16="http://schemas.microsoft.com/office/drawing/2014/main" id="{BFE2EABD-009E-4177-964F-6A4A3024E976}"/>
              </a:ext>
            </a:extLst>
          </p:cNvPr>
          <p:cNvSpPr/>
          <p:nvPr/>
        </p:nvSpPr>
        <p:spPr>
          <a:xfrm>
            <a:off x="994903" y="2012256"/>
            <a:ext cx="700839" cy="6998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4" name="TextBox 13">
            <a:extLst>
              <a:ext uri="{FF2B5EF4-FFF2-40B4-BE49-F238E27FC236}">
                <a16:creationId xmlns:a16="http://schemas.microsoft.com/office/drawing/2014/main" id="{6F695EF8-713B-449B-9969-B65D1B09E728}"/>
              </a:ext>
            </a:extLst>
          </p:cNvPr>
          <p:cNvSpPr txBox="1"/>
          <p:nvPr/>
        </p:nvSpPr>
        <p:spPr>
          <a:xfrm>
            <a:off x="1827707" y="2208312"/>
            <a:ext cx="1022268" cy="307777"/>
          </a:xfrm>
          <a:prstGeom prst="rect">
            <a:avLst/>
          </a:prstGeom>
          <a:noFill/>
        </p:spPr>
        <p:txBody>
          <a:bodyPr wrap="none" lIns="0" tIns="0" rIns="0" bIns="0" rtlCol="0">
            <a:spAutoFit/>
          </a:bodyPr>
          <a:lstStyle/>
          <a:p>
            <a:pPr algn="l"/>
            <a:r>
              <a:rPr lang="en-US" sz="2000"/>
              <a:t>Structure</a:t>
            </a:r>
          </a:p>
        </p:txBody>
      </p:sp>
      <p:sp>
        <p:nvSpPr>
          <p:cNvPr id="15" name="Rectangle 14" descr="Stopwatch">
            <a:extLst>
              <a:ext uri="{FF2B5EF4-FFF2-40B4-BE49-F238E27FC236}">
                <a16:creationId xmlns:a16="http://schemas.microsoft.com/office/drawing/2014/main" id="{684A3738-1D7A-463C-A112-6EC7EC541573}"/>
              </a:ext>
            </a:extLst>
          </p:cNvPr>
          <p:cNvSpPr/>
          <p:nvPr/>
        </p:nvSpPr>
        <p:spPr>
          <a:xfrm>
            <a:off x="994903" y="2793851"/>
            <a:ext cx="700839" cy="700839"/>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7" name="TextBox 16">
            <a:extLst>
              <a:ext uri="{FF2B5EF4-FFF2-40B4-BE49-F238E27FC236}">
                <a16:creationId xmlns:a16="http://schemas.microsoft.com/office/drawing/2014/main" id="{8874FFCE-8601-494E-9E79-95257477A5E5}"/>
              </a:ext>
            </a:extLst>
          </p:cNvPr>
          <p:cNvSpPr txBox="1"/>
          <p:nvPr/>
        </p:nvSpPr>
        <p:spPr>
          <a:xfrm>
            <a:off x="1827707" y="2990381"/>
            <a:ext cx="1522981" cy="307777"/>
          </a:xfrm>
          <a:prstGeom prst="rect">
            <a:avLst/>
          </a:prstGeom>
          <a:noFill/>
        </p:spPr>
        <p:txBody>
          <a:bodyPr wrap="none" lIns="0" tIns="0" rIns="0" bIns="0" rtlCol="0">
            <a:spAutoFit/>
          </a:bodyPr>
          <a:lstStyle/>
          <a:p>
            <a:pPr algn="l"/>
            <a:r>
              <a:rPr lang="en-US" sz="2000"/>
              <a:t>Training Time</a:t>
            </a:r>
          </a:p>
        </p:txBody>
      </p:sp>
      <p:sp>
        <p:nvSpPr>
          <p:cNvPr id="18" name="Rectangle 17" descr="Key">
            <a:extLst>
              <a:ext uri="{FF2B5EF4-FFF2-40B4-BE49-F238E27FC236}">
                <a16:creationId xmlns:a16="http://schemas.microsoft.com/office/drawing/2014/main" id="{E1B8158E-B1B2-442E-8232-228C7329389A}"/>
              </a:ext>
            </a:extLst>
          </p:cNvPr>
          <p:cNvSpPr/>
          <p:nvPr/>
        </p:nvSpPr>
        <p:spPr>
          <a:xfrm>
            <a:off x="994902" y="3579025"/>
            <a:ext cx="700839" cy="700839"/>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9" name="Rectangle 18" descr="Workflow">
            <a:extLst>
              <a:ext uri="{FF2B5EF4-FFF2-40B4-BE49-F238E27FC236}">
                <a16:creationId xmlns:a16="http://schemas.microsoft.com/office/drawing/2014/main" id="{86BB6B25-17D1-497B-B74C-68E0F0982C7D}"/>
              </a:ext>
            </a:extLst>
          </p:cNvPr>
          <p:cNvSpPr/>
          <p:nvPr/>
        </p:nvSpPr>
        <p:spPr>
          <a:xfrm>
            <a:off x="994902" y="4361571"/>
            <a:ext cx="700839" cy="700839"/>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0" name="Rectangle 19" descr="Sign Language">
            <a:extLst>
              <a:ext uri="{FF2B5EF4-FFF2-40B4-BE49-F238E27FC236}">
                <a16:creationId xmlns:a16="http://schemas.microsoft.com/office/drawing/2014/main" id="{EBD3E19C-0B98-44F0-8F98-16D2D1AAA849}"/>
              </a:ext>
            </a:extLst>
          </p:cNvPr>
          <p:cNvSpPr/>
          <p:nvPr/>
        </p:nvSpPr>
        <p:spPr>
          <a:xfrm>
            <a:off x="994902" y="5144117"/>
            <a:ext cx="700839" cy="700839"/>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1" name="Rectangle 20" descr="Bullseye">
            <a:extLst>
              <a:ext uri="{FF2B5EF4-FFF2-40B4-BE49-F238E27FC236}">
                <a16:creationId xmlns:a16="http://schemas.microsoft.com/office/drawing/2014/main" id="{31C3A71A-D30C-4CC4-A2E8-457F489307FF}"/>
              </a:ext>
            </a:extLst>
          </p:cNvPr>
          <p:cNvSpPr/>
          <p:nvPr/>
        </p:nvSpPr>
        <p:spPr>
          <a:xfrm>
            <a:off x="994902" y="5931919"/>
            <a:ext cx="700839" cy="700839"/>
          </a:xfrm>
          <a:prstGeom prst="rect">
            <a:avLst/>
          </a:prstGeom>
          <a: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3" name="TextBox 22">
            <a:extLst>
              <a:ext uri="{FF2B5EF4-FFF2-40B4-BE49-F238E27FC236}">
                <a16:creationId xmlns:a16="http://schemas.microsoft.com/office/drawing/2014/main" id="{4514E2D5-FC7E-4954-965E-A12B34FA72AA}"/>
              </a:ext>
            </a:extLst>
          </p:cNvPr>
          <p:cNvSpPr txBox="1"/>
          <p:nvPr/>
        </p:nvSpPr>
        <p:spPr>
          <a:xfrm>
            <a:off x="1827707" y="3775555"/>
            <a:ext cx="951992" cy="307777"/>
          </a:xfrm>
          <a:prstGeom prst="rect">
            <a:avLst/>
          </a:prstGeom>
          <a:noFill/>
        </p:spPr>
        <p:txBody>
          <a:bodyPr wrap="none" lIns="0" tIns="0" rIns="0" bIns="0" rtlCol="0">
            <a:spAutoFit/>
          </a:bodyPr>
          <a:lstStyle/>
          <a:p>
            <a:pPr algn="l"/>
            <a:r>
              <a:rPr lang="en-US" sz="2000"/>
              <a:t>Features</a:t>
            </a:r>
          </a:p>
        </p:txBody>
      </p:sp>
      <p:sp>
        <p:nvSpPr>
          <p:cNvPr id="25" name="TextBox 24">
            <a:extLst>
              <a:ext uri="{FF2B5EF4-FFF2-40B4-BE49-F238E27FC236}">
                <a16:creationId xmlns:a16="http://schemas.microsoft.com/office/drawing/2014/main" id="{EC54F183-D2B5-46C4-BFC5-BACBD95BEB4E}"/>
              </a:ext>
            </a:extLst>
          </p:cNvPr>
          <p:cNvSpPr txBox="1"/>
          <p:nvPr/>
        </p:nvSpPr>
        <p:spPr>
          <a:xfrm>
            <a:off x="1827707" y="4558101"/>
            <a:ext cx="1106906" cy="307777"/>
          </a:xfrm>
          <a:prstGeom prst="rect">
            <a:avLst/>
          </a:prstGeom>
          <a:noFill/>
        </p:spPr>
        <p:txBody>
          <a:bodyPr wrap="none" lIns="0" tIns="0" rIns="0" bIns="0" rtlCol="0">
            <a:spAutoFit/>
          </a:bodyPr>
          <a:lstStyle/>
          <a:p>
            <a:pPr algn="l"/>
            <a:r>
              <a:rPr lang="en-US" sz="2000"/>
              <a:t>Variations</a:t>
            </a:r>
          </a:p>
        </p:txBody>
      </p:sp>
      <p:sp>
        <p:nvSpPr>
          <p:cNvPr id="27" name="TextBox 26">
            <a:extLst>
              <a:ext uri="{FF2B5EF4-FFF2-40B4-BE49-F238E27FC236}">
                <a16:creationId xmlns:a16="http://schemas.microsoft.com/office/drawing/2014/main" id="{9B68FE16-EE7F-46E6-A770-2DF207953498}"/>
              </a:ext>
            </a:extLst>
          </p:cNvPr>
          <p:cNvSpPr txBox="1"/>
          <p:nvPr/>
        </p:nvSpPr>
        <p:spPr>
          <a:xfrm>
            <a:off x="1827707" y="5340647"/>
            <a:ext cx="1216680" cy="307777"/>
          </a:xfrm>
          <a:prstGeom prst="rect">
            <a:avLst/>
          </a:prstGeom>
          <a:noFill/>
        </p:spPr>
        <p:txBody>
          <a:bodyPr wrap="none" lIns="0" tIns="0" rIns="0" bIns="0" rtlCol="0">
            <a:spAutoFit/>
          </a:bodyPr>
          <a:lstStyle/>
          <a:p>
            <a:pPr algn="l"/>
            <a:r>
              <a:rPr lang="en-US" sz="2000"/>
              <a:t>Languages</a:t>
            </a:r>
          </a:p>
        </p:txBody>
      </p:sp>
      <p:sp>
        <p:nvSpPr>
          <p:cNvPr id="29" name="TextBox 28">
            <a:extLst>
              <a:ext uri="{FF2B5EF4-FFF2-40B4-BE49-F238E27FC236}">
                <a16:creationId xmlns:a16="http://schemas.microsoft.com/office/drawing/2014/main" id="{C288DBF1-06EA-497B-9C99-7E14E6FB96CB}"/>
              </a:ext>
            </a:extLst>
          </p:cNvPr>
          <p:cNvSpPr txBox="1"/>
          <p:nvPr/>
        </p:nvSpPr>
        <p:spPr>
          <a:xfrm>
            <a:off x="1827707" y="6128449"/>
            <a:ext cx="1009892" cy="307777"/>
          </a:xfrm>
          <a:prstGeom prst="rect">
            <a:avLst/>
          </a:prstGeom>
          <a:noFill/>
        </p:spPr>
        <p:txBody>
          <a:bodyPr wrap="none" lIns="0" tIns="0" rIns="0" bIns="0" rtlCol="0">
            <a:spAutoFit/>
          </a:bodyPr>
          <a:lstStyle/>
          <a:p>
            <a:pPr algn="l"/>
            <a:r>
              <a:rPr lang="en-US" sz="2000"/>
              <a:t>Accuracy</a:t>
            </a:r>
          </a:p>
        </p:txBody>
      </p:sp>
      <p:sp>
        <p:nvSpPr>
          <p:cNvPr id="5" name="Rectangle 4">
            <a:extLst>
              <a:ext uri="{FF2B5EF4-FFF2-40B4-BE49-F238E27FC236}">
                <a16:creationId xmlns:a16="http://schemas.microsoft.com/office/drawing/2014/main" id="{D369F48C-4FFF-4A62-B050-E382A13BDF0F}"/>
              </a:ext>
            </a:extLst>
          </p:cNvPr>
          <p:cNvSpPr/>
          <p:nvPr/>
        </p:nvSpPr>
        <p:spPr bwMode="auto">
          <a:xfrm>
            <a:off x="3676318" y="2085201"/>
            <a:ext cx="3875109" cy="55399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defRPr/>
            </a:pPr>
            <a:r>
              <a:rPr lang="en-US">
                <a:solidFill>
                  <a:schemeClr val="accent5"/>
                </a:solidFill>
              </a:rPr>
              <a:t>Template/Form/Structure based extraction</a:t>
            </a:r>
          </a:p>
        </p:txBody>
      </p:sp>
      <p:sp>
        <p:nvSpPr>
          <p:cNvPr id="6" name="Rectangle 5">
            <a:extLst>
              <a:ext uri="{FF2B5EF4-FFF2-40B4-BE49-F238E27FC236}">
                <a16:creationId xmlns:a16="http://schemas.microsoft.com/office/drawing/2014/main" id="{B98A50A9-73AB-49E5-8A84-41568EFE4F81}"/>
              </a:ext>
            </a:extLst>
          </p:cNvPr>
          <p:cNvSpPr/>
          <p:nvPr/>
        </p:nvSpPr>
        <p:spPr bwMode="auto">
          <a:xfrm>
            <a:off x="7859027" y="2085201"/>
            <a:ext cx="3691841" cy="55399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r>
              <a:rPr lang="en-US">
                <a:solidFill>
                  <a:schemeClr val="accent5"/>
                </a:solidFill>
              </a:rPr>
              <a:t>Structured, semi structured and unstructured</a:t>
            </a:r>
          </a:p>
        </p:txBody>
      </p:sp>
      <p:sp>
        <p:nvSpPr>
          <p:cNvPr id="8" name="Rectangle 7">
            <a:extLst>
              <a:ext uri="{FF2B5EF4-FFF2-40B4-BE49-F238E27FC236}">
                <a16:creationId xmlns:a16="http://schemas.microsoft.com/office/drawing/2014/main" id="{AB048F36-439F-4E75-9C33-F093A8A27A5D}"/>
              </a:ext>
            </a:extLst>
          </p:cNvPr>
          <p:cNvSpPr/>
          <p:nvPr/>
        </p:nvSpPr>
        <p:spPr bwMode="auto">
          <a:xfrm>
            <a:off x="3676318" y="2854312"/>
            <a:ext cx="3875109" cy="55399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r>
              <a:rPr lang="en-US">
                <a:solidFill>
                  <a:schemeClr val="accent5"/>
                </a:solidFill>
              </a:rPr>
              <a:t>1- 5 min</a:t>
            </a:r>
          </a:p>
        </p:txBody>
      </p:sp>
      <p:sp>
        <p:nvSpPr>
          <p:cNvPr id="9" name="Rectangle 8">
            <a:extLst>
              <a:ext uri="{FF2B5EF4-FFF2-40B4-BE49-F238E27FC236}">
                <a16:creationId xmlns:a16="http://schemas.microsoft.com/office/drawing/2014/main" id="{1037D20F-075A-49AF-8372-A44E9B6223A8}"/>
              </a:ext>
            </a:extLst>
          </p:cNvPr>
          <p:cNvSpPr/>
          <p:nvPr/>
        </p:nvSpPr>
        <p:spPr bwMode="auto">
          <a:xfrm>
            <a:off x="7859027" y="2854312"/>
            <a:ext cx="3691841" cy="55399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r>
              <a:rPr lang="en-US">
                <a:solidFill>
                  <a:schemeClr val="accent5"/>
                </a:solidFill>
              </a:rPr>
              <a:t>30 min – 1 hour</a:t>
            </a:r>
          </a:p>
        </p:txBody>
      </p:sp>
      <p:sp>
        <p:nvSpPr>
          <p:cNvPr id="10" name="Rectangle 9">
            <a:extLst>
              <a:ext uri="{FF2B5EF4-FFF2-40B4-BE49-F238E27FC236}">
                <a16:creationId xmlns:a16="http://schemas.microsoft.com/office/drawing/2014/main" id="{BCC9AC86-40E3-42E7-9B27-BCA9B1CFA088}"/>
              </a:ext>
            </a:extLst>
          </p:cNvPr>
          <p:cNvSpPr/>
          <p:nvPr/>
        </p:nvSpPr>
        <p:spPr bwMode="auto">
          <a:xfrm>
            <a:off x="3676318" y="3604661"/>
            <a:ext cx="3875109" cy="57276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defTabSz="932742"/>
            <a:r>
              <a:rPr lang="en-US">
                <a:solidFill>
                  <a:schemeClr val="accent5"/>
                </a:solidFill>
              </a:rPr>
              <a:t>Key value pairs, Tables, Selection Marks, Signatures, Regions</a:t>
            </a:r>
          </a:p>
        </p:txBody>
      </p:sp>
      <p:sp>
        <p:nvSpPr>
          <p:cNvPr id="11" name="Rectangle 10">
            <a:extLst>
              <a:ext uri="{FF2B5EF4-FFF2-40B4-BE49-F238E27FC236}">
                <a16:creationId xmlns:a16="http://schemas.microsoft.com/office/drawing/2014/main" id="{EA41F980-24A4-4E60-9D3D-0DCA36966852}"/>
              </a:ext>
            </a:extLst>
          </p:cNvPr>
          <p:cNvSpPr/>
          <p:nvPr/>
        </p:nvSpPr>
        <p:spPr bwMode="auto">
          <a:xfrm>
            <a:off x="7859027" y="3623423"/>
            <a:ext cx="3691841" cy="55399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r>
              <a:rPr lang="en-US">
                <a:solidFill>
                  <a:schemeClr val="accent5"/>
                </a:solidFill>
              </a:rPr>
              <a:t>Key value pairs, Selection Marks</a:t>
            </a:r>
          </a:p>
        </p:txBody>
      </p:sp>
      <p:sp>
        <p:nvSpPr>
          <p:cNvPr id="16" name="Rectangle 15">
            <a:extLst>
              <a:ext uri="{FF2B5EF4-FFF2-40B4-BE49-F238E27FC236}">
                <a16:creationId xmlns:a16="http://schemas.microsoft.com/office/drawing/2014/main" id="{BE4B1234-2B0D-4852-BC67-DE5442C9D505}"/>
              </a:ext>
            </a:extLst>
          </p:cNvPr>
          <p:cNvSpPr/>
          <p:nvPr/>
        </p:nvSpPr>
        <p:spPr bwMode="auto">
          <a:xfrm>
            <a:off x="3676318" y="4392534"/>
            <a:ext cx="3875109" cy="55399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r>
              <a:rPr lang="en-US">
                <a:solidFill>
                  <a:schemeClr val="accent5"/>
                </a:solidFill>
              </a:rPr>
              <a:t>Requires a model per variation</a:t>
            </a:r>
          </a:p>
        </p:txBody>
      </p:sp>
      <p:sp>
        <p:nvSpPr>
          <p:cNvPr id="34" name="Rectangle 33">
            <a:extLst>
              <a:ext uri="{FF2B5EF4-FFF2-40B4-BE49-F238E27FC236}">
                <a16:creationId xmlns:a16="http://schemas.microsoft.com/office/drawing/2014/main" id="{E092C30A-206D-4164-97F5-93D64734FBA4}"/>
              </a:ext>
            </a:extLst>
          </p:cNvPr>
          <p:cNvSpPr/>
          <p:nvPr/>
        </p:nvSpPr>
        <p:spPr bwMode="auto">
          <a:xfrm>
            <a:off x="7859027" y="4392534"/>
            <a:ext cx="3691841" cy="55399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r>
              <a:rPr lang="en-US">
                <a:solidFill>
                  <a:schemeClr val="accent5"/>
                </a:solidFill>
              </a:rPr>
              <a:t>Single model for all variations</a:t>
            </a:r>
          </a:p>
        </p:txBody>
      </p:sp>
      <p:sp>
        <p:nvSpPr>
          <p:cNvPr id="36" name="Rectangle 35">
            <a:extLst>
              <a:ext uri="{FF2B5EF4-FFF2-40B4-BE49-F238E27FC236}">
                <a16:creationId xmlns:a16="http://schemas.microsoft.com/office/drawing/2014/main" id="{48C266A3-A557-4EB7-AB83-AF4DED0204D8}"/>
              </a:ext>
            </a:extLst>
          </p:cNvPr>
          <p:cNvSpPr/>
          <p:nvPr/>
        </p:nvSpPr>
        <p:spPr bwMode="auto">
          <a:xfrm>
            <a:off x="3676318" y="5164161"/>
            <a:ext cx="3875109" cy="55399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defTabSz="932742"/>
            <a:r>
              <a:rPr lang="en-US">
                <a:solidFill>
                  <a:schemeClr val="accent5"/>
                </a:solidFill>
              </a:rPr>
              <a:t>Multiple (see supported languages</a:t>
            </a:r>
            <a:r>
              <a:rPr lang="en-US" sz="1600"/>
              <a:t>)</a:t>
            </a:r>
          </a:p>
        </p:txBody>
      </p:sp>
      <p:sp>
        <p:nvSpPr>
          <p:cNvPr id="38" name="Rectangle 37">
            <a:extLst>
              <a:ext uri="{FF2B5EF4-FFF2-40B4-BE49-F238E27FC236}">
                <a16:creationId xmlns:a16="http://schemas.microsoft.com/office/drawing/2014/main" id="{BBF3124C-E641-4A3F-A137-2446807BDECE}"/>
              </a:ext>
            </a:extLst>
          </p:cNvPr>
          <p:cNvSpPr/>
          <p:nvPr/>
        </p:nvSpPr>
        <p:spPr bwMode="auto">
          <a:xfrm>
            <a:off x="7859027" y="5164161"/>
            <a:ext cx="3691841" cy="55399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r>
              <a:rPr lang="en-US">
                <a:solidFill>
                  <a:schemeClr val="accent5"/>
                </a:solidFill>
              </a:rPr>
              <a:t>English only</a:t>
            </a:r>
          </a:p>
        </p:txBody>
      </p:sp>
      <p:sp>
        <p:nvSpPr>
          <p:cNvPr id="40" name="Rectangle 39">
            <a:extLst>
              <a:ext uri="{FF2B5EF4-FFF2-40B4-BE49-F238E27FC236}">
                <a16:creationId xmlns:a16="http://schemas.microsoft.com/office/drawing/2014/main" id="{DBF4160E-71FC-4213-9896-DF9F57B95608}"/>
              </a:ext>
            </a:extLst>
          </p:cNvPr>
          <p:cNvSpPr/>
          <p:nvPr/>
        </p:nvSpPr>
        <p:spPr bwMode="auto">
          <a:xfrm>
            <a:off x="3676318" y="5931919"/>
            <a:ext cx="3875109" cy="55399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r>
              <a:rPr lang="en-US">
                <a:solidFill>
                  <a:schemeClr val="accent5"/>
                </a:solidFill>
              </a:rPr>
              <a:t>Generated during training</a:t>
            </a:r>
          </a:p>
        </p:txBody>
      </p:sp>
      <p:sp>
        <p:nvSpPr>
          <p:cNvPr id="42" name="Rectangle 41">
            <a:extLst>
              <a:ext uri="{FF2B5EF4-FFF2-40B4-BE49-F238E27FC236}">
                <a16:creationId xmlns:a16="http://schemas.microsoft.com/office/drawing/2014/main" id="{C1A02AD2-A06D-40D1-9C4C-943E3463C22E}"/>
              </a:ext>
            </a:extLst>
          </p:cNvPr>
          <p:cNvSpPr/>
          <p:nvPr/>
        </p:nvSpPr>
        <p:spPr bwMode="auto">
          <a:xfrm>
            <a:off x="7859027" y="5931919"/>
            <a:ext cx="3691841" cy="55399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defTabSz="932742"/>
            <a:r>
              <a:rPr lang="en-US">
                <a:solidFill>
                  <a:schemeClr val="accent5"/>
                </a:solidFill>
              </a:rPr>
              <a:t>Requires a validation dataset to be computed</a:t>
            </a:r>
          </a:p>
        </p:txBody>
      </p:sp>
      <p:sp>
        <p:nvSpPr>
          <p:cNvPr id="46" name="TextBox 45">
            <a:extLst>
              <a:ext uri="{FF2B5EF4-FFF2-40B4-BE49-F238E27FC236}">
                <a16:creationId xmlns:a16="http://schemas.microsoft.com/office/drawing/2014/main" id="{1548674F-A984-4AB5-B458-17D510B1BDD9}"/>
              </a:ext>
            </a:extLst>
          </p:cNvPr>
          <p:cNvSpPr txBox="1"/>
          <p:nvPr/>
        </p:nvSpPr>
        <p:spPr>
          <a:xfrm>
            <a:off x="3944478" y="1533192"/>
            <a:ext cx="3405351" cy="369332"/>
          </a:xfrm>
          <a:prstGeom prst="rect">
            <a:avLst/>
          </a:prstGeom>
          <a:noFill/>
        </p:spPr>
        <p:txBody>
          <a:bodyPr wrap="square">
            <a:spAutoFit/>
          </a:bodyPr>
          <a:lstStyle/>
          <a:p>
            <a:pPr algn="ctr"/>
            <a:r>
              <a:rPr lang="en-US">
                <a:solidFill>
                  <a:schemeClr val="accent5"/>
                </a:solidFill>
              </a:rPr>
              <a:t>Template (custom form)</a:t>
            </a:r>
          </a:p>
        </p:txBody>
      </p:sp>
      <p:sp>
        <p:nvSpPr>
          <p:cNvPr id="48" name="TextBox 47">
            <a:extLst>
              <a:ext uri="{FF2B5EF4-FFF2-40B4-BE49-F238E27FC236}">
                <a16:creationId xmlns:a16="http://schemas.microsoft.com/office/drawing/2014/main" id="{98C9E07E-E109-42B6-959E-DF209F0CF784}"/>
              </a:ext>
            </a:extLst>
          </p:cNvPr>
          <p:cNvSpPr txBox="1"/>
          <p:nvPr/>
        </p:nvSpPr>
        <p:spPr>
          <a:xfrm>
            <a:off x="8002271" y="1533192"/>
            <a:ext cx="3405351" cy="369332"/>
          </a:xfrm>
          <a:prstGeom prst="rect">
            <a:avLst/>
          </a:prstGeom>
          <a:noFill/>
        </p:spPr>
        <p:txBody>
          <a:bodyPr wrap="square">
            <a:spAutoFit/>
          </a:bodyPr>
          <a:lstStyle/>
          <a:p>
            <a:pPr algn="ctr"/>
            <a:r>
              <a:rPr lang="en-US">
                <a:solidFill>
                  <a:schemeClr val="accent5"/>
                </a:solidFill>
              </a:rPr>
              <a:t>Neural (custom document)</a:t>
            </a:r>
          </a:p>
        </p:txBody>
      </p:sp>
    </p:spTree>
    <p:extLst>
      <p:ext uri="{BB962C8B-B14F-4D97-AF65-F5344CB8AC3E}">
        <p14:creationId xmlns:p14="http://schemas.microsoft.com/office/powerpoint/2010/main" val="4184906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94643-C5C8-1C10-0371-12FF5A00FF6A}"/>
              </a:ext>
            </a:extLst>
          </p:cNvPr>
          <p:cNvSpPr>
            <a:spLocks noGrp="1"/>
          </p:cNvSpPr>
          <p:nvPr>
            <p:ph type="title"/>
          </p:nvPr>
        </p:nvSpPr>
        <p:spPr>
          <a:xfrm>
            <a:off x="585437" y="300789"/>
            <a:ext cx="11021125" cy="553998"/>
          </a:xfrm>
        </p:spPr>
        <p:txBody>
          <a:bodyPr>
            <a:normAutofit fontScale="90000"/>
          </a:bodyPr>
          <a:lstStyle/>
          <a:p>
            <a:r>
              <a:rPr lang="en-US"/>
              <a:t>Composed Custom Models</a:t>
            </a:r>
          </a:p>
        </p:txBody>
      </p:sp>
      <p:sp>
        <p:nvSpPr>
          <p:cNvPr id="5" name="Espaço Reservado para Conteúdo 4">
            <a:extLst>
              <a:ext uri="{FF2B5EF4-FFF2-40B4-BE49-F238E27FC236}">
                <a16:creationId xmlns:a16="http://schemas.microsoft.com/office/drawing/2014/main" id="{B36036A5-72A2-4A8B-B79E-5304E92258DA}"/>
              </a:ext>
            </a:extLst>
          </p:cNvPr>
          <p:cNvSpPr>
            <a:spLocks noGrp="1"/>
          </p:cNvSpPr>
          <p:nvPr>
            <p:ph sz="quarter" idx="13"/>
          </p:nvPr>
        </p:nvSpPr>
        <p:spPr/>
        <p:txBody>
          <a:bodyPr>
            <a:normAutofit/>
          </a:bodyPr>
          <a:lstStyle/>
          <a:p>
            <a:pPr algn="l"/>
            <a:r>
              <a:rPr lang="en-US" sz="2000" b="1" i="0">
                <a:solidFill>
                  <a:schemeClr val="tx1">
                    <a:lumMod val="95000"/>
                  </a:schemeClr>
                </a:solidFill>
                <a:effectLst/>
                <a:latin typeface="Segoe UI" panose="020B0502040204020203" pitchFamily="34" charset="0"/>
              </a:rPr>
              <a:t>Composed models</a:t>
            </a:r>
            <a:endParaRPr lang="en-US" sz="2000" b="0" i="0">
              <a:solidFill>
                <a:schemeClr val="tx1">
                  <a:lumMod val="95000"/>
                </a:schemeClr>
              </a:solidFill>
              <a:effectLst/>
              <a:latin typeface="Segoe UI" panose="020B0502040204020203" pitchFamily="34" charset="0"/>
            </a:endParaRPr>
          </a:p>
          <a:p>
            <a:pPr marL="342900" indent="-342900" algn="l">
              <a:buFont typeface="Arial" panose="020B0604020202020204" pitchFamily="34" charset="0"/>
              <a:buChar char="•"/>
            </a:pPr>
            <a:r>
              <a:rPr lang="en-US" sz="2000" b="0" i="0">
                <a:solidFill>
                  <a:schemeClr val="tx1">
                    <a:lumMod val="95000"/>
                  </a:schemeClr>
                </a:solidFill>
                <a:effectLst/>
                <a:latin typeface="Segoe UI" panose="020B0502040204020203" pitchFamily="34" charset="0"/>
              </a:rPr>
              <a:t>Collection of custom models and assigning them to a single model built from your form types</a:t>
            </a:r>
            <a:endParaRPr lang="en-US" sz="2000">
              <a:solidFill>
                <a:schemeClr val="tx1">
                  <a:lumMod val="95000"/>
                </a:schemeClr>
              </a:solidFill>
              <a:latin typeface="Segoe UI" panose="020B0502040204020203" pitchFamily="34" charset="0"/>
            </a:endParaRPr>
          </a:p>
          <a:p>
            <a:pPr marL="342900" indent="-342900" algn="l">
              <a:buFont typeface="Arial" panose="020B0604020202020204" pitchFamily="34" charset="0"/>
              <a:buChar char="•"/>
            </a:pPr>
            <a:r>
              <a:rPr lang="en-US" sz="2000">
                <a:solidFill>
                  <a:schemeClr val="tx1">
                    <a:lumMod val="95000"/>
                  </a:schemeClr>
                </a:solidFill>
                <a:latin typeface="Segoe UI" panose="020B0502040204020203" pitchFamily="34" charset="0"/>
              </a:rPr>
              <a:t>With the model compose operation, you can assign up to 200 trained custom models to a single composed model</a:t>
            </a:r>
          </a:p>
          <a:p>
            <a:pPr marL="342900" indent="-342900" algn="l">
              <a:buFont typeface="Arial" panose="020B0604020202020204" pitchFamily="34" charset="0"/>
              <a:buChar char="•"/>
            </a:pPr>
            <a:r>
              <a:rPr lang="en-US" sz="2000">
                <a:solidFill>
                  <a:schemeClr val="tx1">
                    <a:lumMod val="95000"/>
                  </a:schemeClr>
                </a:solidFill>
                <a:latin typeface="Segoe UI" panose="020B0502040204020203" pitchFamily="34" charset="0"/>
              </a:rPr>
              <a:t>For </a:t>
            </a:r>
            <a:r>
              <a:rPr lang="en-US" sz="2000" b="1">
                <a:solidFill>
                  <a:schemeClr val="tx1">
                    <a:lumMod val="95000"/>
                  </a:schemeClr>
                </a:solidFill>
                <a:latin typeface="Segoe UI" panose="020B0502040204020203" pitchFamily="34" charset="0"/>
              </a:rPr>
              <a:t>custom template models</a:t>
            </a:r>
            <a:r>
              <a:rPr lang="en-US" sz="2000">
                <a:solidFill>
                  <a:schemeClr val="tx1">
                    <a:lumMod val="95000"/>
                  </a:schemeClr>
                </a:solidFill>
                <a:latin typeface="Segoe UI" panose="020B0502040204020203" pitchFamily="34" charset="0"/>
              </a:rPr>
              <a:t>, the composed model can be created using variations of a custom template or different form types</a:t>
            </a:r>
          </a:p>
          <a:p>
            <a:pPr marL="342900" indent="-342900" algn="l">
              <a:buFont typeface="Arial" panose="020B0604020202020204" pitchFamily="34" charset="0"/>
              <a:buChar char="•"/>
            </a:pPr>
            <a:r>
              <a:rPr lang="en-US" sz="2000">
                <a:solidFill>
                  <a:schemeClr val="tx1">
                    <a:lumMod val="95000"/>
                  </a:schemeClr>
                </a:solidFill>
                <a:latin typeface="Segoe UI" panose="020B0502040204020203" pitchFamily="34" charset="0"/>
              </a:rPr>
              <a:t>For </a:t>
            </a:r>
            <a:r>
              <a:rPr lang="en-US" sz="2000" b="1">
                <a:solidFill>
                  <a:schemeClr val="tx1">
                    <a:lumMod val="95000"/>
                  </a:schemeClr>
                </a:solidFill>
                <a:latin typeface="Segoe UI" panose="020B0502040204020203" pitchFamily="34" charset="0"/>
              </a:rPr>
              <a:t>Custom neural models, </a:t>
            </a:r>
            <a:r>
              <a:rPr lang="en-US" sz="2000">
                <a:solidFill>
                  <a:schemeClr val="tx1">
                    <a:lumMod val="95000"/>
                  </a:schemeClr>
                </a:solidFill>
                <a:latin typeface="Segoe UI" panose="020B0502040204020203" pitchFamily="34" charset="0"/>
              </a:rPr>
              <a:t>the best practice is to add all the different variations of a single document type into a single training dataset and train on custom neural model</a:t>
            </a:r>
          </a:p>
          <a:p>
            <a:pPr marL="342900" indent="-342900" algn="l">
              <a:buFont typeface="Arial" panose="020B0604020202020204" pitchFamily="34" charset="0"/>
              <a:buChar char="•"/>
            </a:pPr>
            <a:endParaRPr lang="en-US" sz="2000">
              <a:solidFill>
                <a:schemeClr val="tx1">
                  <a:lumMod val="95000"/>
                </a:schemeClr>
              </a:solidFill>
              <a:latin typeface="Segoe UI" panose="020B0502040204020203" pitchFamily="34" charset="0"/>
            </a:endParaRPr>
          </a:p>
          <a:p>
            <a:pPr marL="342900" indent="-342900" algn="l">
              <a:buFont typeface="Arial" panose="020B0604020202020204" pitchFamily="34" charset="0"/>
              <a:buChar char="•"/>
            </a:pPr>
            <a:endParaRPr lang="en-US" sz="2400" b="0" i="0">
              <a:solidFill>
                <a:schemeClr val="tx1">
                  <a:lumMod val="95000"/>
                </a:schemeClr>
              </a:solidFill>
              <a:effectLst/>
              <a:latin typeface="Segoe UI" panose="020B0502040204020203" pitchFamily="34" charset="0"/>
            </a:endParaRPr>
          </a:p>
        </p:txBody>
      </p:sp>
      <p:pic>
        <p:nvPicPr>
          <p:cNvPr id="1026" name="Picture 2" descr="Form Recognizer icon from the Azure portal.">
            <a:extLst>
              <a:ext uri="{FF2B5EF4-FFF2-40B4-BE49-F238E27FC236}">
                <a16:creationId xmlns:a16="http://schemas.microsoft.com/office/drawing/2014/main" id="{07D95647-2732-4EE1-8A1A-92795AB170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40629" y="5235492"/>
            <a:ext cx="1622508" cy="1622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4871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6DF5BA-06EC-4A17-8795-F4E5AE4204A7}"/>
              </a:ext>
            </a:extLst>
          </p:cNvPr>
          <p:cNvSpPr>
            <a:spLocks noGrp="1"/>
          </p:cNvSpPr>
          <p:nvPr>
            <p:ph type="title"/>
          </p:nvPr>
        </p:nvSpPr>
        <p:spPr>
          <a:xfrm>
            <a:off x="2005012" y="2540071"/>
            <a:ext cx="9054415" cy="1379468"/>
          </a:xfrm>
        </p:spPr>
        <p:txBody>
          <a:bodyPr/>
          <a:lstStyle/>
          <a:p>
            <a:pPr>
              <a:lnSpc>
                <a:spcPct val="150000"/>
              </a:lnSpc>
            </a:pPr>
            <a:r>
              <a:rPr lang="en-US" sz="4800"/>
              <a:t>Azure Open AI</a:t>
            </a:r>
            <a:endParaRPr lang="en-US" sz="2400">
              <a:solidFill>
                <a:schemeClr val="accent1">
                  <a:lumMod val="60000"/>
                  <a:lumOff val="40000"/>
                </a:schemeClr>
              </a:solidFill>
              <a:cs typeface="Segoe UI"/>
            </a:endParaRPr>
          </a:p>
        </p:txBody>
      </p:sp>
      <p:pic>
        <p:nvPicPr>
          <p:cNvPr id="3" name="2F358329-2C19-4FBA-B51C-51CE75BE790F">
            <a:extLst>
              <a:ext uri="{FF2B5EF4-FFF2-40B4-BE49-F238E27FC236}">
                <a16:creationId xmlns:a16="http://schemas.microsoft.com/office/drawing/2014/main" id="{0ACF2F3D-CCBD-EEF3-7456-17EF386EE377}"/>
              </a:ext>
            </a:extLst>
          </p:cNvPr>
          <p:cNvPicPr>
            <a:picLocks noChangeAspect="1" noChangeArrowheads="1"/>
          </p:cNvPicPr>
          <p:nvPr/>
        </p:nvPicPr>
        <p:blipFill rotWithShape="1">
          <a:blip r:embed="rId3">
            <a:extLst>
              <a:ext uri="{96DAC541-7B7A-43D3-8B79-37D633B846F1}">
                <asvg:svgBlip xmlns:asvg="http://schemas.microsoft.com/office/drawing/2016/SVG/main" r:embed="rId4"/>
              </a:ext>
            </a:extLst>
          </a:blip>
          <a:srcRect l="-7183" r="-3331"/>
          <a:stretch/>
        </p:blipFill>
        <p:spPr bwMode="auto">
          <a:xfrm>
            <a:off x="251019" y="3005208"/>
            <a:ext cx="1430143" cy="1302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Pricing - Form Recognizer API | Microsoft Azure">
            <a:extLst>
              <a:ext uri="{FF2B5EF4-FFF2-40B4-BE49-F238E27FC236}">
                <a16:creationId xmlns:a16="http://schemas.microsoft.com/office/drawing/2014/main" id="{4CD2AC8D-9C5E-114C-EC31-68316C30048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5957" y="2766215"/>
            <a:ext cx="2307968" cy="1211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0445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 Placeholder 2">
            <a:extLst>
              <a:ext uri="{FF2B5EF4-FFF2-40B4-BE49-F238E27FC236}">
                <a16:creationId xmlns:a16="http://schemas.microsoft.com/office/drawing/2014/main" id="{4BE74AA5-F66C-E2F0-B119-71B77D7674EA}"/>
              </a:ext>
            </a:extLst>
          </p:cNvPr>
          <p:cNvSpPr txBox="1">
            <a:spLocks noGrp="1"/>
          </p:cNvSpPr>
          <p:nvPr>
            <p:ph type="title" idx="4294967295"/>
          </p:nvPr>
        </p:nvSpPr>
        <p:spPr>
          <a:xfrm>
            <a:off x="507268" y="1107538"/>
            <a:ext cx="11025188"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accent2"/>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a:ln>
                  <a:noFill/>
                </a:ln>
                <a:solidFill>
                  <a:schemeClr val="accent1"/>
                </a:solidFill>
                <a:effectLst/>
                <a:uLnTx/>
                <a:uFillTx/>
                <a:ea typeface="+mn-ea"/>
                <a:cs typeface="Segoe UI" panose="020B0502040204020203" pitchFamily="34" charset="0"/>
              </a:rPr>
              <a:t>Generative AI</a:t>
            </a:r>
          </a:p>
        </p:txBody>
      </p:sp>
      <p:pic>
        <p:nvPicPr>
          <p:cNvPr id="39" name="Picture 38" descr="OpenAI">
            <a:extLst>
              <a:ext uri="{FF2B5EF4-FFF2-40B4-BE49-F238E27FC236}">
                <a16:creationId xmlns:a16="http://schemas.microsoft.com/office/drawing/2014/main" id="{952B6EA6-78D1-5F50-36A1-5F815B59A417}"/>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l="5365" t="15897" r="6531" b="15897"/>
          <a:stretch/>
        </p:blipFill>
        <p:spPr>
          <a:xfrm>
            <a:off x="4221309" y="561975"/>
            <a:ext cx="1588374" cy="430376"/>
          </a:xfrm>
          <a:prstGeom prst="rect">
            <a:avLst/>
          </a:prstGeom>
        </p:spPr>
      </p:pic>
      <p:pic>
        <p:nvPicPr>
          <p:cNvPr id="40" name="Picture 39" descr="Microsoft ">
            <a:extLst>
              <a:ext uri="{FF2B5EF4-FFF2-40B4-BE49-F238E27FC236}">
                <a16:creationId xmlns:a16="http://schemas.microsoft.com/office/drawing/2014/main" id="{4D3D2DC7-018B-0B88-7BAE-DCA0AFD4F8BB}"/>
              </a:ext>
            </a:extLst>
          </p:cNvPr>
          <p:cNvPicPr>
            <a:picLocks noChangeAspect="1"/>
          </p:cNvPicPr>
          <p:nvPr/>
        </p:nvPicPr>
        <p:blipFill rotWithShape="1">
          <a:blip r:embed="rId5">
            <a:extLst>
              <a:ext uri="{28A0092B-C50C-407E-A947-70E740481C1C}">
                <a14:useLocalDpi xmlns:a14="http://schemas.microsoft.com/office/drawing/2010/main" val="0"/>
              </a:ext>
            </a:extLst>
          </a:blip>
          <a:srcRect l="13211" t="28077" r="13211" b="28077"/>
          <a:stretch/>
        </p:blipFill>
        <p:spPr>
          <a:xfrm>
            <a:off x="6374626" y="564013"/>
            <a:ext cx="1596065" cy="426300"/>
          </a:xfrm>
          <a:prstGeom prst="rect">
            <a:avLst/>
          </a:prstGeom>
        </p:spPr>
      </p:pic>
      <p:sp>
        <p:nvSpPr>
          <p:cNvPr id="41" name="Rectangle: Rounded Corners 40">
            <a:extLst>
              <a:ext uri="{FF2B5EF4-FFF2-40B4-BE49-F238E27FC236}">
                <a16:creationId xmlns:a16="http://schemas.microsoft.com/office/drawing/2014/main" id="{793FDBDF-3656-2F09-BC9C-308695CF81B3}"/>
              </a:ext>
            </a:extLst>
          </p:cNvPr>
          <p:cNvSpPr/>
          <p:nvPr/>
        </p:nvSpPr>
        <p:spPr bwMode="auto">
          <a:xfrm>
            <a:off x="882509" y="1872420"/>
            <a:ext cx="2177696" cy="494400"/>
          </a:xfrm>
          <a:prstGeom prst="roundRect">
            <a:avLst>
              <a:gd name="adj" fmla="val 7485"/>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rPr>
              <a:t>GPT-3</a:t>
            </a:r>
          </a:p>
        </p:txBody>
      </p:sp>
      <p:sp>
        <p:nvSpPr>
          <p:cNvPr id="12" name="Text Placeholder 4">
            <a:extLst>
              <a:ext uri="{FF2B5EF4-FFF2-40B4-BE49-F238E27FC236}">
                <a16:creationId xmlns:a16="http://schemas.microsoft.com/office/drawing/2014/main" id="{DED68C97-D17C-ECA1-0259-4CDFE2286B81}"/>
              </a:ext>
            </a:extLst>
          </p:cNvPr>
          <p:cNvSpPr txBox="1">
            <a:spLocks/>
          </p:cNvSpPr>
          <p:nvPr/>
        </p:nvSpPr>
        <p:spPr>
          <a:xfrm>
            <a:off x="651584" y="2590411"/>
            <a:ext cx="2623968" cy="180049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Write a tagline for an ice cream shop.</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highlight>
                  <a:srgbClr val="00FF00"/>
                </a:highlight>
                <a:uLnTx/>
                <a:uFillTx/>
                <a:latin typeface="Roboto Mono" panose="020B0604020202020204" pitchFamily="49" charset="0"/>
                <a:ea typeface="+mn-ea"/>
                <a:cs typeface="Segoe UI" panose="020B0502040204020203" pitchFamily="34" charset="0"/>
              </a:rPr>
              <a:t>We serve up smiles with every scoop!</a:t>
            </a:r>
            <a:endParaRPr kumimoji="0" lang="en-US" sz="1200" b="0" i="0" u="none" strike="noStrike" kern="1200" cap="none" spc="0" normalizeH="0" baseline="0" noProof="0">
              <a:ln>
                <a:noFill/>
              </a:ln>
              <a:solidFill>
                <a:srgbClr val="000000"/>
              </a:solidFill>
              <a:effectLst/>
              <a:highlight>
                <a:srgbClr val="00FF00"/>
              </a:highlight>
              <a:uLnTx/>
              <a:uFillTx/>
              <a:latin typeface="Segoe UI"/>
              <a:ea typeface="+mn-ea"/>
              <a:cs typeface="Segoe UI" panose="020B0502040204020203" pitchFamily="34" charset="0"/>
            </a:endParaRPr>
          </a:p>
        </p:txBody>
      </p:sp>
      <p:sp>
        <p:nvSpPr>
          <p:cNvPr id="42" name="Rectangle: Rounded Corners 41">
            <a:extLst>
              <a:ext uri="{FF2B5EF4-FFF2-40B4-BE49-F238E27FC236}">
                <a16:creationId xmlns:a16="http://schemas.microsoft.com/office/drawing/2014/main" id="{67B42C5C-F31B-8C9A-ED10-AA0102539A1B}"/>
              </a:ext>
            </a:extLst>
          </p:cNvPr>
          <p:cNvSpPr/>
          <p:nvPr/>
        </p:nvSpPr>
        <p:spPr bwMode="auto">
          <a:xfrm>
            <a:off x="3632271" y="1872420"/>
            <a:ext cx="2177696" cy="494400"/>
          </a:xfrm>
          <a:prstGeom prst="roundRect">
            <a:avLst>
              <a:gd name="adj" fmla="val 6173"/>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rPr>
              <a:t>Codex</a:t>
            </a:r>
          </a:p>
        </p:txBody>
      </p:sp>
      <p:sp>
        <p:nvSpPr>
          <p:cNvPr id="15" name="Text Placeholder 4">
            <a:extLst>
              <a:ext uri="{FF2B5EF4-FFF2-40B4-BE49-F238E27FC236}">
                <a16:creationId xmlns:a16="http://schemas.microsoft.com/office/drawing/2014/main" id="{DAB7E73E-779B-B613-855F-413343317D95}"/>
              </a:ext>
            </a:extLst>
          </p:cNvPr>
          <p:cNvSpPr txBox="1">
            <a:spLocks/>
          </p:cNvSpPr>
          <p:nvPr/>
        </p:nvSpPr>
        <p:spPr>
          <a:xfrm>
            <a:off x="3435618" y="2590411"/>
            <a:ext cx="2584244" cy="360098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Table customers, columns = [</a:t>
            </a:r>
            <a:r>
              <a:rPr kumimoji="0" lang="en-US" sz="1200" b="0" i="0" u="none" strike="noStrike" kern="1200" cap="none" spc="0" normalizeH="0" baseline="0" noProof="0" err="1">
                <a:ln>
                  <a:noFill/>
                </a:ln>
                <a:solidFill>
                  <a:srgbClr val="FFFFFF"/>
                </a:solidFill>
                <a:effectLst/>
                <a:uLnTx/>
                <a:uFillTx/>
                <a:latin typeface="Roboto Mono" panose="020B0604020202020204" pitchFamily="49" charset="0"/>
                <a:ea typeface="+mn-ea"/>
                <a:cs typeface="Segoe UI" panose="020B0502040204020203" pitchFamily="34" charset="0"/>
              </a:rPr>
              <a:t>CustomerId</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FirstName, </a:t>
            </a:r>
            <a:r>
              <a:rPr kumimoji="0" lang="en-US" sz="1200" b="0" i="0" u="none" strike="noStrike" kern="1200" cap="none" spc="0" normalizeH="0" baseline="0" noProof="0" err="1">
                <a:ln>
                  <a:noFill/>
                </a:ln>
                <a:solidFill>
                  <a:srgbClr val="FFFFFF"/>
                </a:solidFill>
                <a:effectLst/>
                <a:uLnTx/>
                <a:uFillTx/>
                <a:latin typeface="Roboto Mono" panose="020B0604020202020204" pitchFamily="49" charset="0"/>
                <a:ea typeface="+mn-ea"/>
                <a:cs typeface="Segoe UI" panose="020B0502040204020203" pitchFamily="34" charset="0"/>
              </a:rPr>
              <a:t>LastName</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Company, Address, City, State, Country, </a:t>
            </a:r>
            <a:r>
              <a:rPr kumimoji="0" lang="en-US" sz="1200" b="0" i="0" u="none" strike="noStrike" kern="1200" cap="none" spc="0" normalizeH="0" baseline="0" noProof="0" err="1">
                <a:ln>
                  <a:noFill/>
                </a:ln>
                <a:solidFill>
                  <a:srgbClr val="FFFFFF"/>
                </a:solidFill>
                <a:effectLst/>
                <a:uLnTx/>
                <a:uFillTx/>
                <a:latin typeface="Roboto Mono" panose="020B0604020202020204" pitchFamily="49" charset="0"/>
                <a:ea typeface="+mn-ea"/>
                <a:cs typeface="Segoe UI" panose="020B0502040204020203" pitchFamily="34" charset="0"/>
              </a:rPr>
              <a:t>PostalCode</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Create a SQL query for all customers in Texas named Jane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query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highlight>
                <a:srgbClr val="00FF00"/>
              </a:highlight>
              <a:uLnTx/>
              <a:uFillTx/>
              <a:latin typeface="Roboto Mono" panose="020B0604020202020204" pitchFamily="49"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00FF00"/>
                </a:highlight>
                <a:uLnTx/>
                <a:uFillTx/>
                <a:latin typeface="Roboto Mono" panose="020B0604020202020204" pitchFamily="49" charset="0"/>
                <a:ea typeface="+mn-ea"/>
                <a:cs typeface="Segoe UI" panose="020B0502040204020203" pitchFamily="34" charset="0"/>
              </a:rPr>
              <a:t>SELECT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00FF00"/>
                </a:highlight>
                <a:uLnTx/>
                <a:uFillTx/>
                <a:latin typeface="Roboto Mono" panose="020B0604020202020204" pitchFamily="49" charset="0"/>
                <a:ea typeface="+mn-ea"/>
                <a:cs typeface="Segoe UI" panose="020B0502040204020203" pitchFamily="34" charset="0"/>
              </a:rPr>
              <a:t>FROM customers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00FF00"/>
                </a:highlight>
                <a:uLnTx/>
                <a:uFillTx/>
                <a:latin typeface="Roboto Mono" panose="020B0604020202020204" pitchFamily="49" charset="0"/>
                <a:ea typeface="+mn-ea"/>
                <a:cs typeface="Segoe UI" panose="020B0502040204020203" pitchFamily="34" charset="0"/>
              </a:rPr>
              <a:t>WHERE State = 'TX' AND FirstName = 'Jane'</a:t>
            </a:r>
            <a:endParaRPr kumimoji="0" lang="en-US" sz="1200" b="0" i="0" u="none" strike="noStrike" kern="1200" cap="none" spc="0" normalizeH="0" baseline="0" noProof="0">
              <a:ln>
                <a:noFill/>
              </a:ln>
              <a:solidFill>
                <a:srgbClr val="000000"/>
              </a:solidFill>
              <a:effectLst/>
              <a:highlight>
                <a:srgbClr val="00FF00"/>
              </a:highlight>
              <a:uLnTx/>
              <a:uFillTx/>
              <a:latin typeface="Segoe UI"/>
              <a:ea typeface="+mn-ea"/>
              <a:cs typeface="Segoe UI" panose="020B0502040204020203" pitchFamily="34" charset="0"/>
            </a:endParaRPr>
          </a:p>
        </p:txBody>
      </p:sp>
      <p:sp>
        <p:nvSpPr>
          <p:cNvPr id="43" name="Rectangle: Rounded Corners 42">
            <a:extLst>
              <a:ext uri="{FF2B5EF4-FFF2-40B4-BE49-F238E27FC236}">
                <a16:creationId xmlns:a16="http://schemas.microsoft.com/office/drawing/2014/main" id="{DB2CAAB2-666D-A588-646B-3987D7EA2FFD}"/>
              </a:ext>
            </a:extLst>
          </p:cNvPr>
          <p:cNvSpPr/>
          <p:nvPr/>
        </p:nvSpPr>
        <p:spPr bwMode="auto">
          <a:xfrm>
            <a:off x="6382033" y="1872420"/>
            <a:ext cx="2177696" cy="494400"/>
          </a:xfrm>
          <a:prstGeom prst="roundRect">
            <a:avLst>
              <a:gd name="adj" fmla="val 7485"/>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DALL·E</a:t>
            </a:r>
            <a:endParaRPr kumimoji="0" lang="en-US" sz="1100" b="0" i="1"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21" name="TextBox 20">
            <a:extLst>
              <a:ext uri="{FF2B5EF4-FFF2-40B4-BE49-F238E27FC236}">
                <a16:creationId xmlns:a16="http://schemas.microsoft.com/office/drawing/2014/main" id="{DD36D1E7-490D-EABC-0121-369630C182D4}"/>
              </a:ext>
            </a:extLst>
          </p:cNvPr>
          <p:cNvSpPr txBox="1"/>
          <p:nvPr/>
        </p:nvSpPr>
        <p:spPr>
          <a:xfrm>
            <a:off x="6178759" y="2590411"/>
            <a:ext cx="2584242" cy="600164"/>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ts val="1800"/>
              </a:spcBef>
              <a:spcAft>
                <a:spcPts val="0"/>
              </a:spcAft>
              <a:buClrTx/>
              <a:buSzPct val="90000"/>
              <a:buFont typeface="Wingdings" panose="05000000000000000000" pitchFamily="2" charset="2"/>
              <a:buNone/>
              <a:tabLst/>
              <a:defRPr kumimoji="0" sz="1200" b="0" i="0" u="none" strike="noStrike" cap="none" spc="0" normalizeH="0" baseline="0">
                <a:ln>
                  <a:noFill/>
                </a:ln>
                <a:solidFill>
                  <a:srgbClr val="FFFFFF"/>
                </a:solidFill>
                <a:effectLst/>
                <a:uLnTx/>
                <a:uFillTx/>
                <a:latin typeface="Roboto Mono" panose="020B0604020202020204" pitchFamily="49" charset="0"/>
                <a:cs typeface="Segoe UI" panose="020B0502040204020203" pitchFamily="34" charset="0"/>
              </a:defRPr>
            </a:lvl1pPr>
            <a:lvl2pPr marL="0" marR="0" indent="0" defTabSz="932742" fontAlgn="auto">
              <a:lnSpc>
                <a:spcPct val="100000"/>
              </a:lnSpc>
              <a:spcBef>
                <a:spcPts val="0"/>
              </a:spcBef>
              <a:spcAft>
                <a:spcPts val="600"/>
              </a:spcAft>
              <a:buClrTx/>
              <a:buSzPct val="90000"/>
              <a:buFont typeface="Wingdings" panose="05000000000000000000" pitchFamily="2" charset="2"/>
              <a:buNone/>
              <a:tabLst/>
              <a:defRPr spc="0" baseline="0">
                <a:gradFill>
                  <a:gsLst>
                    <a:gs pos="1250">
                      <a:schemeClr val="tx1"/>
                    </a:gs>
                    <a:gs pos="100000">
                      <a:schemeClr val="tx1"/>
                    </a:gs>
                  </a:gsLst>
                  <a:lin ang="5400000" scaled="0"/>
                </a:gradFill>
              </a:defRPr>
            </a:lvl2pPr>
            <a:lvl3pPr marL="0" marR="0" indent="0" defTabSz="932742" fontAlgn="auto">
              <a:lnSpc>
                <a:spcPct val="100000"/>
              </a:lnSpc>
              <a:spcBef>
                <a:spcPts val="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Prompt: A white Siamese cat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a:t>
            </a:r>
          </a:p>
        </p:txBody>
      </p:sp>
      <p:pic>
        <p:nvPicPr>
          <p:cNvPr id="22" name="Picture 21" descr="A cat with blue eyes">
            <a:extLst>
              <a:ext uri="{FF2B5EF4-FFF2-40B4-BE49-F238E27FC236}">
                <a16:creationId xmlns:a16="http://schemas.microsoft.com/office/drawing/2014/main" id="{C37D7589-2723-D10F-2448-B8043ACBEA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3862" y="3430050"/>
            <a:ext cx="2254038" cy="2254036"/>
          </a:xfrm>
          <a:prstGeom prst="rect">
            <a:avLst/>
          </a:prstGeom>
        </p:spPr>
      </p:pic>
      <p:sp>
        <p:nvSpPr>
          <p:cNvPr id="44" name="Rectangle: Rounded Corners 43">
            <a:extLst>
              <a:ext uri="{FF2B5EF4-FFF2-40B4-BE49-F238E27FC236}">
                <a16:creationId xmlns:a16="http://schemas.microsoft.com/office/drawing/2014/main" id="{0D3CD7FE-5FEE-E384-69D4-90CBD70AA269}"/>
              </a:ext>
            </a:extLst>
          </p:cNvPr>
          <p:cNvSpPr/>
          <p:nvPr/>
        </p:nvSpPr>
        <p:spPr bwMode="auto">
          <a:xfrm>
            <a:off x="9131795" y="1872420"/>
            <a:ext cx="2177696" cy="494400"/>
          </a:xfrm>
          <a:prstGeom prst="roundRect">
            <a:avLst>
              <a:gd name="adj" fmla="val 7485"/>
            </a:avLst>
          </a:prstGeom>
          <a:solidFill>
            <a:srgbClr val="008575"/>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50" normalizeH="0" baseline="0" noProof="0" err="1">
                <a:ln w="3175">
                  <a:noFill/>
                </a:ln>
                <a:solidFill>
                  <a:prstClr val="white"/>
                </a:solidFill>
                <a:effectLst/>
                <a:uLnTx/>
                <a:uFillTx/>
                <a:latin typeface="Segoe UI Semibold"/>
                <a:ea typeface="+mn-ea"/>
                <a:cs typeface="Segoe UI" pitchFamily="34" charset="0"/>
              </a:rPr>
              <a:t>ChatGPT</a:t>
            </a:r>
            <a:r>
              <a:rPr kumimoji="0" lang="en-US" sz="2000" b="0" i="0" u="none" strike="noStrike" kern="0" cap="none" spc="-50" normalizeH="0" baseline="0" noProof="0">
                <a:ln w="3175">
                  <a:noFill/>
                </a:ln>
                <a:solidFill>
                  <a:prstClr val="white"/>
                </a:solidFill>
                <a:effectLst/>
                <a:uLnTx/>
                <a:uFillTx/>
                <a:latin typeface="Segoe UI Semibold"/>
                <a:ea typeface="+mn-ea"/>
                <a:cs typeface="Segoe UI" pitchFamily="34" charset="0"/>
              </a:rPr>
              <a:t> </a:t>
            </a:r>
            <a:r>
              <a:rPr lang="en-US" sz="1200" kern="0" spc="-50">
                <a:ln w="3175">
                  <a:noFill/>
                </a:ln>
                <a:solidFill>
                  <a:prstClr val="white"/>
                </a:solidFill>
                <a:latin typeface="Segoe UI Semibold"/>
                <a:cs typeface="Segoe UI" pitchFamily="34" charset="0"/>
              </a:rPr>
              <a:t>(GPT-Turbo)</a:t>
            </a:r>
            <a:endParaRPr kumimoji="0" lang="en-US" sz="1400" b="0" i="1" u="none" strike="noStrike" kern="0" cap="none" spc="-50" normalizeH="0" baseline="0" noProof="0">
              <a:ln w="3175">
                <a:noFill/>
              </a:ln>
              <a:solidFill>
                <a:prstClr val="white"/>
              </a:solidFill>
              <a:effectLst/>
              <a:uLnTx/>
              <a:uFillTx/>
              <a:latin typeface="Segoe UI Semibold"/>
              <a:ea typeface="+mn-ea"/>
              <a:cs typeface="Segoe UI" pitchFamily="34" charset="0"/>
            </a:endParaRPr>
          </a:p>
        </p:txBody>
      </p:sp>
      <p:sp>
        <p:nvSpPr>
          <p:cNvPr id="31" name="Speech Bubble: Rectangle with Corners Rounded 30">
            <a:extLst>
              <a:ext uri="{FF2B5EF4-FFF2-40B4-BE49-F238E27FC236}">
                <a16:creationId xmlns:a16="http://schemas.microsoft.com/office/drawing/2014/main" id="{E0E49409-4EAD-E58B-3C69-8D013CECE235}"/>
              </a:ext>
            </a:extLst>
          </p:cNvPr>
          <p:cNvSpPr/>
          <p:nvPr/>
        </p:nvSpPr>
        <p:spPr bwMode="auto">
          <a:xfrm>
            <a:off x="9423164" y="2590411"/>
            <a:ext cx="2194560" cy="369332"/>
          </a:xfrm>
          <a:prstGeom prst="wedgeRoundRectCallout">
            <a:avLst>
              <a:gd name="adj1" fmla="val 33311"/>
              <a:gd name="adj2" fmla="val 75550"/>
              <a:gd name="adj3" fmla="val 16667"/>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r" defTabSz="932472" fontAlgn="base">
              <a:spcBef>
                <a:spcPct val="0"/>
              </a:spcBef>
              <a:spcAft>
                <a:spcPct val="0"/>
              </a:spcAft>
            </a:pPr>
            <a:r>
              <a:rPr kumimoji="0" lang="en-US" sz="700" b="0" i="0" u="none" strike="noStrike" kern="1200" cap="none" spc="0" normalizeH="0" baseline="0" noProof="0">
                <a:ln>
                  <a:noFill/>
                </a:ln>
                <a:solidFill>
                  <a:schemeClr val="bg1"/>
                </a:solidFill>
                <a:effectLst/>
                <a:uLnTx/>
                <a:uFillTx/>
                <a:latin typeface="Roboto Mono" panose="020B0604020202020204" pitchFamily="49" charset="0"/>
                <a:ea typeface="+mn-ea"/>
                <a:cs typeface="Segoe UI" panose="020B0502040204020203" pitchFamily="34" charset="0"/>
              </a:rPr>
              <a:t>What is the fastest animal on land?</a:t>
            </a:r>
          </a:p>
        </p:txBody>
      </p:sp>
      <p:sp>
        <p:nvSpPr>
          <p:cNvPr id="32" name="Speech Bubble: Rectangle with Corners Rounded 31">
            <a:extLst>
              <a:ext uri="{FF2B5EF4-FFF2-40B4-BE49-F238E27FC236}">
                <a16:creationId xmlns:a16="http://schemas.microsoft.com/office/drawing/2014/main" id="{3F994D4A-2C11-0E68-9356-6F993CE35303}"/>
              </a:ext>
            </a:extLst>
          </p:cNvPr>
          <p:cNvSpPr/>
          <p:nvPr/>
        </p:nvSpPr>
        <p:spPr bwMode="auto">
          <a:xfrm>
            <a:off x="9026604" y="3131702"/>
            <a:ext cx="2194560" cy="677917"/>
          </a:xfrm>
          <a:prstGeom prst="wedgeRoundRectCallout">
            <a:avLst>
              <a:gd name="adj1" fmla="val -33291"/>
              <a:gd name="adj2" fmla="val 62841"/>
              <a:gd name="adj3" fmla="val 16667"/>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kumimoji="0" lang="en-US" sz="700" b="0" i="0" u="none" strike="noStrike" kern="1200" cap="none" spc="0" normalizeH="0" baseline="0" noProof="0">
                <a:ln>
                  <a:noFill/>
                </a:ln>
                <a:solidFill>
                  <a:schemeClr val="bg1"/>
                </a:solidFill>
                <a:effectLst/>
                <a:uLnTx/>
                <a:uFillTx/>
                <a:latin typeface="Roboto Mono" panose="00000009000000000000" pitchFamily="49" charset="0"/>
                <a:ea typeface="Roboto Mono" panose="00000009000000000000" pitchFamily="49" charset="0"/>
                <a:cs typeface="Segoe UI" panose="020B0502040204020203" pitchFamily="34" charset="0"/>
              </a:rPr>
              <a:t>the </a:t>
            </a:r>
            <a:r>
              <a:rPr lang="en-US" sz="700" b="0" i="0">
                <a:solidFill>
                  <a:schemeClr val="bg1"/>
                </a:solidFill>
                <a:effectLst/>
                <a:latin typeface="Roboto Mono" panose="00000009000000000000" pitchFamily="49" charset="0"/>
                <a:ea typeface="Roboto Mono" panose="00000009000000000000" pitchFamily="49" charset="0"/>
              </a:rPr>
              <a:t>cheetah (Acinonyx </a:t>
            </a:r>
            <a:r>
              <a:rPr lang="en-US" sz="700">
                <a:solidFill>
                  <a:schemeClr val="bg1"/>
                </a:solidFill>
                <a:latin typeface="Roboto Mono" panose="00000009000000000000" pitchFamily="49" charset="0"/>
                <a:ea typeface="Roboto Mono" panose="00000009000000000000" pitchFamily="49" charset="0"/>
                <a:cs typeface="Segoe UI" panose="020B0502040204020203" pitchFamily="34" charset="0"/>
              </a:rPr>
              <a:t>jubatus), which can reach speeds of up to 60 miles (97 kilometers) per hour.</a:t>
            </a:r>
          </a:p>
        </p:txBody>
      </p:sp>
      <p:sp>
        <p:nvSpPr>
          <p:cNvPr id="33" name="Speech Bubble: Rectangle with Corners Rounded 32">
            <a:extLst>
              <a:ext uri="{FF2B5EF4-FFF2-40B4-BE49-F238E27FC236}">
                <a16:creationId xmlns:a16="http://schemas.microsoft.com/office/drawing/2014/main" id="{606A7CFE-25CC-3B89-D9A5-8F351E6FFB2A}"/>
              </a:ext>
            </a:extLst>
          </p:cNvPr>
          <p:cNvSpPr/>
          <p:nvPr/>
        </p:nvSpPr>
        <p:spPr bwMode="auto">
          <a:xfrm>
            <a:off x="9423164" y="3981578"/>
            <a:ext cx="2194560" cy="369332"/>
          </a:xfrm>
          <a:prstGeom prst="wedgeRoundRectCallout">
            <a:avLst>
              <a:gd name="adj1" fmla="val 33311"/>
              <a:gd name="adj2" fmla="val 78774"/>
              <a:gd name="adj3" fmla="val 16667"/>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chemeClr val="bg1"/>
                </a:solidFill>
                <a:effectLst/>
                <a:uLnTx/>
                <a:uFillTx/>
                <a:latin typeface="Roboto Mono" panose="00000009000000000000" pitchFamily="49" charset="0"/>
                <a:ea typeface="Roboto Mono" panose="00000009000000000000" pitchFamily="49" charset="0"/>
              </a:rPr>
              <a:t>What makes them so fast?</a:t>
            </a:r>
            <a:endParaRPr lang="en-US" sz="800">
              <a:solidFill>
                <a:schemeClr val="bg1"/>
              </a:solidFill>
              <a:latin typeface="Roboto Mono" panose="00000009000000000000" pitchFamily="49" charset="0"/>
              <a:ea typeface="Roboto Mono" panose="00000009000000000000" pitchFamily="49" charset="0"/>
            </a:endParaRPr>
          </a:p>
        </p:txBody>
      </p:sp>
      <p:sp>
        <p:nvSpPr>
          <p:cNvPr id="34" name="Speech Bubble: Rectangle with Corners Rounded 33">
            <a:extLst>
              <a:ext uri="{FF2B5EF4-FFF2-40B4-BE49-F238E27FC236}">
                <a16:creationId xmlns:a16="http://schemas.microsoft.com/office/drawing/2014/main" id="{8FE355F8-C909-5DB5-3DB9-8EB77C0488A2}"/>
              </a:ext>
            </a:extLst>
          </p:cNvPr>
          <p:cNvSpPr/>
          <p:nvPr/>
        </p:nvSpPr>
        <p:spPr bwMode="auto">
          <a:xfrm>
            <a:off x="9026604" y="4522869"/>
            <a:ext cx="2194560" cy="1244515"/>
          </a:xfrm>
          <a:prstGeom prst="wedgeRoundRectCallout">
            <a:avLst>
              <a:gd name="adj1" fmla="val -33219"/>
              <a:gd name="adj2" fmla="val 57609"/>
              <a:gd name="adj3" fmla="val 16667"/>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700">
                <a:solidFill>
                  <a:schemeClr val="bg1"/>
                </a:solidFill>
                <a:latin typeface="Roboto Mono" panose="00000009000000000000" pitchFamily="49" charset="0"/>
                <a:ea typeface="Roboto Mono" panose="00000009000000000000" pitchFamily="49" charset="0"/>
                <a:cs typeface="Segoe UI" panose="020B0502040204020203" pitchFamily="34" charset="0"/>
              </a:rPr>
              <a:t>Cheetahs are built for speed and have several adaptations that make them the fastest land animal: lean body, long legs, flexible spine, large nostrils and claws that don’t retract.</a:t>
            </a:r>
          </a:p>
        </p:txBody>
      </p:sp>
      <p:grpSp>
        <p:nvGrpSpPr>
          <p:cNvPr id="52" name="Group 51">
            <a:extLst>
              <a:ext uri="{FF2B5EF4-FFF2-40B4-BE49-F238E27FC236}">
                <a16:creationId xmlns:a16="http://schemas.microsoft.com/office/drawing/2014/main" id="{09CE3F37-61D1-BF8D-C144-099FFAE87FE1}"/>
              </a:ext>
              <a:ext uri="{C183D7F6-B498-43B3-948B-1728B52AA6E4}">
                <adec:decorative xmlns:adec="http://schemas.microsoft.com/office/drawing/2017/decorative" val="1"/>
              </a:ext>
            </a:extLst>
          </p:cNvPr>
          <p:cNvGrpSpPr/>
          <p:nvPr/>
        </p:nvGrpSpPr>
        <p:grpSpPr>
          <a:xfrm>
            <a:off x="9026604" y="5939341"/>
            <a:ext cx="2591120" cy="307497"/>
            <a:chOff x="9026604" y="5939341"/>
            <a:chExt cx="2591120" cy="307497"/>
          </a:xfrm>
        </p:grpSpPr>
        <p:sp>
          <p:nvSpPr>
            <p:cNvPr id="35" name="Rectangle: Rounded Corners 34">
              <a:extLst>
                <a:ext uri="{FF2B5EF4-FFF2-40B4-BE49-F238E27FC236}">
                  <a16:creationId xmlns:a16="http://schemas.microsoft.com/office/drawing/2014/main" id="{0CAD23D8-7B1E-19EB-FC56-B7B84872FD28}"/>
                </a:ext>
              </a:extLst>
            </p:cNvPr>
            <p:cNvSpPr/>
            <p:nvPr/>
          </p:nvSpPr>
          <p:spPr bwMode="auto">
            <a:xfrm>
              <a:off x="9026604" y="5939341"/>
              <a:ext cx="2591120" cy="307497"/>
            </a:xfrm>
            <a:prstGeom prst="round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6" name="Graphic 35" descr="Send outline">
              <a:extLst>
                <a:ext uri="{FF2B5EF4-FFF2-40B4-BE49-F238E27FC236}">
                  <a16:creationId xmlns:a16="http://schemas.microsoft.com/office/drawing/2014/main" id="{1F83B6CD-C78F-9E61-1700-B6B1288C07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342594" y="5978789"/>
              <a:ext cx="228600" cy="228600"/>
            </a:xfrm>
            <a:prstGeom prst="rect">
              <a:avLst/>
            </a:prstGeom>
          </p:spPr>
        </p:pic>
      </p:grpSp>
      <p:sp>
        <p:nvSpPr>
          <p:cNvPr id="2" name="Cross 1">
            <a:extLst>
              <a:ext uri="{FF2B5EF4-FFF2-40B4-BE49-F238E27FC236}">
                <a16:creationId xmlns:a16="http://schemas.microsoft.com/office/drawing/2014/main" id="{579F4E47-CADB-031A-3647-BB9A0602FB1A}"/>
              </a:ext>
              <a:ext uri="{C183D7F6-B498-43B3-948B-1728B52AA6E4}">
                <adec:decorative xmlns:adec="http://schemas.microsoft.com/office/drawing/2017/decorative" val="1"/>
              </a:ext>
            </a:extLst>
          </p:cNvPr>
          <p:cNvSpPr/>
          <p:nvPr/>
        </p:nvSpPr>
        <p:spPr bwMode="auto">
          <a:xfrm>
            <a:off x="5950742" y="653801"/>
            <a:ext cx="290516" cy="283342"/>
          </a:xfrm>
          <a:prstGeom prst="plus">
            <a:avLst>
              <a:gd name="adj" fmla="val 37000"/>
            </a:avLst>
          </a:pr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4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Tree>
    <p:extLst>
      <p:ext uri="{BB962C8B-B14F-4D97-AF65-F5344CB8AC3E}">
        <p14:creationId xmlns:p14="http://schemas.microsoft.com/office/powerpoint/2010/main" val="40150585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50">
        <p159:morph option="byObject"/>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27" name="Title 93">
            <a:extLst>
              <a:ext uri="{FF2B5EF4-FFF2-40B4-BE49-F238E27FC236}">
                <a16:creationId xmlns:a16="http://schemas.microsoft.com/office/drawing/2014/main" id="{4685C948-06A7-4610-9EA8-9FC0880AEB68}"/>
              </a:ext>
            </a:extLst>
          </p:cNvPr>
          <p:cNvSpPr txBox="1">
            <a:spLocks/>
          </p:cNvSpPr>
          <p:nvPr/>
        </p:nvSpPr>
        <p:spPr>
          <a:xfrm>
            <a:off x="1" y="545142"/>
            <a:ext cx="12183956"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 Azure </a:t>
            </a:r>
            <a:r>
              <a:rPr kumimoji="0" lang="en-US" sz="3200" b="0" i="0" u="none" strike="noStrike" kern="1200" cap="none" spc="-50" normalizeH="0" baseline="0" noProof="0" err="1">
                <a:ln w="3175">
                  <a:noFill/>
                </a:ln>
                <a:solidFill>
                  <a:prstClr val="white"/>
                </a:solidFill>
                <a:effectLst/>
                <a:uLnTx/>
                <a:uFillTx/>
                <a:latin typeface="Segoe UI Semibold"/>
                <a:ea typeface="+mn-ea"/>
                <a:cs typeface="Segoe UI" pitchFamily="34" charset="0"/>
              </a:rPr>
              <a:t>OpenAI</a:t>
            </a: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 | Top 4 Capabilities &amp; Use Cases</a:t>
            </a:r>
          </a:p>
        </p:txBody>
      </p:sp>
      <p:cxnSp>
        <p:nvCxnSpPr>
          <p:cNvPr id="8" name="Straight Connector 7">
            <a:extLst>
              <a:ext uri="{FF2B5EF4-FFF2-40B4-BE49-F238E27FC236}">
                <a16:creationId xmlns:a16="http://schemas.microsoft.com/office/drawing/2014/main" id="{B961B4D9-9262-49CF-8C02-36BED03D646F}"/>
              </a:ext>
              <a:ext uri="{C183D7F6-B498-43B3-948B-1728B52AA6E4}">
                <adec:decorative xmlns:adec="http://schemas.microsoft.com/office/drawing/2017/decorative" val="1"/>
              </a:ext>
            </a:extLst>
          </p:cNvPr>
          <p:cNvCxnSpPr>
            <a:cxnSpLocks/>
          </p:cNvCxnSpPr>
          <p:nvPr/>
        </p:nvCxnSpPr>
        <p:spPr>
          <a:xfrm>
            <a:off x="417862" y="595695"/>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grpSp>
        <p:nvGrpSpPr>
          <p:cNvPr id="137" name="Group 136" descr="Content Generation">
            <a:extLst>
              <a:ext uri="{FF2B5EF4-FFF2-40B4-BE49-F238E27FC236}">
                <a16:creationId xmlns:a16="http://schemas.microsoft.com/office/drawing/2014/main" id="{830FD4CA-64B7-8C2B-4001-D0B460A07273}"/>
              </a:ext>
            </a:extLst>
          </p:cNvPr>
          <p:cNvGrpSpPr/>
          <p:nvPr/>
        </p:nvGrpSpPr>
        <p:grpSpPr>
          <a:xfrm>
            <a:off x="585354" y="1424327"/>
            <a:ext cx="1824026" cy="482714"/>
            <a:chOff x="585354" y="1410467"/>
            <a:chExt cx="1824026" cy="482714"/>
          </a:xfrm>
        </p:grpSpPr>
        <p:sp>
          <p:nvSpPr>
            <p:cNvPr id="2" name="TextBox 1">
              <a:extLst>
                <a:ext uri="{FF2B5EF4-FFF2-40B4-BE49-F238E27FC236}">
                  <a16:creationId xmlns:a16="http://schemas.microsoft.com/office/drawing/2014/main" id="{54F9EBE8-22F2-46CE-F61F-A52FBC9F1B77}"/>
                </a:ext>
              </a:extLst>
            </p:cNvPr>
            <p:cNvSpPr txBox="1"/>
            <p:nvPr/>
          </p:nvSpPr>
          <p:spPr>
            <a:xfrm>
              <a:off x="1276928" y="1410467"/>
              <a:ext cx="1132452" cy="313932"/>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lang="en-US" sz="1600" kern="0">
                  <a:gradFill>
                    <a:gsLst>
                      <a:gs pos="18939">
                        <a:srgbClr val="FFFFFF"/>
                      </a:gs>
                      <a:gs pos="43000">
                        <a:srgbClr val="FFFFFF"/>
                      </a:gs>
                    </a:gsLst>
                    <a:lin ang="18900000" scaled="0"/>
                  </a:gradFill>
                  <a:latin typeface="Segoe UI Semibold"/>
                  <a:cs typeface="Segoe UI" panose="020B0502040204020203" pitchFamily="34" charset="0"/>
                </a:rPr>
                <a:t>Content Generation</a:t>
              </a:r>
              <a:endPar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endParaRPr>
            </a:p>
          </p:txBody>
        </p:sp>
        <p:sp>
          <p:nvSpPr>
            <p:cNvPr id="3" name="Graphic 22">
              <a:extLst>
                <a:ext uri="{FF2B5EF4-FFF2-40B4-BE49-F238E27FC236}">
                  <a16:creationId xmlns:a16="http://schemas.microsoft.com/office/drawing/2014/main" id="{2A4144F3-DA8B-21C9-1A24-9399EA3A221F}"/>
                </a:ext>
              </a:extLst>
            </p:cNvPr>
            <p:cNvSpPr/>
            <p:nvPr/>
          </p:nvSpPr>
          <p:spPr>
            <a:xfrm>
              <a:off x="585354" y="1471535"/>
              <a:ext cx="408884" cy="421646"/>
            </a:xfrm>
            <a:custGeom>
              <a:avLst/>
              <a:gdLst>
                <a:gd name="connsiteX0" fmla="*/ 132313 w 190499"/>
                <a:gd name="connsiteY0" fmla="*/ 9985 h 196445"/>
                <a:gd name="connsiteX1" fmla="*/ 180517 w 190499"/>
                <a:gd name="connsiteY1" fmla="*/ 9983 h 196445"/>
                <a:gd name="connsiteX2" fmla="*/ 180518 w 190499"/>
                <a:gd name="connsiteY2" fmla="*/ 58184 h 196445"/>
                <a:gd name="connsiteX3" fmla="*/ 172022 w 190499"/>
                <a:gd name="connsiteY3" fmla="*/ 66681 h 196445"/>
                <a:gd name="connsiteX4" fmla="*/ 123820 w 190499"/>
                <a:gd name="connsiteY4" fmla="*/ 18478 h 196445"/>
                <a:gd name="connsiteX5" fmla="*/ 132313 w 190499"/>
                <a:gd name="connsiteY5" fmla="*/ 9985 h 196445"/>
                <a:gd name="connsiteX6" fmla="*/ 113718 w 190499"/>
                <a:gd name="connsiteY6" fmla="*/ 28581 h 196445"/>
                <a:gd name="connsiteX7" fmla="*/ 18488 w 190499"/>
                <a:gd name="connsiteY7" fmla="*/ 123822 h 196445"/>
                <a:gd name="connsiteX8" fmla="*/ 10630 w 190499"/>
                <a:gd name="connsiteY8" fmla="*/ 137886 h 196445"/>
                <a:gd name="connsiteX9" fmla="*/ 194 w 190499"/>
                <a:gd name="connsiteY9" fmla="*/ 181715 h 196445"/>
                <a:gd name="connsiteX10" fmla="*/ 2092 w 190499"/>
                <a:gd name="connsiteY10" fmla="*/ 188421 h 196445"/>
                <a:gd name="connsiteX11" fmla="*/ 8799 w 190499"/>
                <a:gd name="connsiteY11" fmla="*/ 190319 h 196445"/>
                <a:gd name="connsiteX12" fmla="*/ 52625 w 190499"/>
                <a:gd name="connsiteY12" fmla="*/ 179884 h 196445"/>
                <a:gd name="connsiteX13" fmla="*/ 66693 w 190499"/>
                <a:gd name="connsiteY13" fmla="*/ 172023 h 196445"/>
                <a:gd name="connsiteX14" fmla="*/ 77657 w 190499"/>
                <a:gd name="connsiteY14" fmla="*/ 161058 h 196445"/>
                <a:gd name="connsiteX15" fmla="*/ 76200 w 190499"/>
                <a:gd name="connsiteY15" fmla="*/ 147644 h 196445"/>
                <a:gd name="connsiteX16" fmla="*/ 138112 w 190499"/>
                <a:gd name="connsiteY16" fmla="*/ 85731 h 196445"/>
                <a:gd name="connsiteX17" fmla="*/ 151519 w 190499"/>
                <a:gd name="connsiteY17" fmla="*/ 87187 h 196445"/>
                <a:gd name="connsiteX18" fmla="*/ 161920 w 190499"/>
                <a:gd name="connsiteY18" fmla="*/ 76784 h 196445"/>
                <a:gd name="connsiteX19" fmla="*/ 113718 w 190499"/>
                <a:gd name="connsiteY19" fmla="*/ 28581 h 196445"/>
                <a:gd name="connsiteX20" fmla="*/ 107415 w 190499"/>
                <a:gd name="connsiteY20" fmla="*/ 114077 h 196445"/>
                <a:gd name="connsiteX21" fmla="*/ 93688 w 190499"/>
                <a:gd name="connsiteY21" fmla="*/ 137853 h 196445"/>
                <a:gd name="connsiteX22" fmla="*/ 88123 w 190499"/>
                <a:gd name="connsiteY22" fmla="*/ 139229 h 196445"/>
                <a:gd name="connsiteX23" fmla="*/ 87474 w 190499"/>
                <a:gd name="connsiteY23" fmla="*/ 147647 h 196445"/>
                <a:gd name="connsiteX24" fmla="*/ 88184 w 190499"/>
                <a:gd name="connsiteY24" fmla="*/ 156442 h 196445"/>
                <a:gd name="connsiteX25" fmla="*/ 93322 w 190499"/>
                <a:gd name="connsiteY25" fmla="*/ 157679 h 196445"/>
                <a:gd name="connsiteX26" fmla="*/ 107133 w 190499"/>
                <a:gd name="connsiteY26" fmla="*/ 181592 h 196445"/>
                <a:gd name="connsiteX27" fmla="*/ 105359 w 190499"/>
                <a:gd name="connsiteY27" fmla="*/ 187605 h 196445"/>
                <a:gd name="connsiteX28" fmla="*/ 119496 w 190499"/>
                <a:gd name="connsiteY28" fmla="*/ 196382 h 196445"/>
                <a:gd name="connsiteX29" fmla="*/ 124195 w 190499"/>
                <a:gd name="connsiteY29" fmla="*/ 191442 h 196445"/>
                <a:gd name="connsiteX30" fmla="*/ 151808 w 190499"/>
                <a:gd name="connsiteY30" fmla="*/ 191446 h 196445"/>
                <a:gd name="connsiteX31" fmla="*/ 156559 w 190499"/>
                <a:gd name="connsiteY31" fmla="*/ 196445 h 196445"/>
                <a:gd name="connsiteX32" fmla="*/ 170682 w 190499"/>
                <a:gd name="connsiteY32" fmla="*/ 187750 h 196445"/>
                <a:gd name="connsiteX33" fmla="*/ 168796 w 190499"/>
                <a:gd name="connsiteY33" fmla="*/ 181216 h 196445"/>
                <a:gd name="connsiteX34" fmla="*/ 182524 w 190499"/>
                <a:gd name="connsiteY34" fmla="*/ 157440 h 196445"/>
                <a:gd name="connsiteX35" fmla="*/ 188084 w 190499"/>
                <a:gd name="connsiteY35" fmla="*/ 156064 h 196445"/>
                <a:gd name="connsiteX36" fmla="*/ 188733 w 190499"/>
                <a:gd name="connsiteY36" fmla="*/ 147647 h 196445"/>
                <a:gd name="connsiteX37" fmla="*/ 188023 w 190499"/>
                <a:gd name="connsiteY37" fmla="*/ 138849 h 196445"/>
                <a:gd name="connsiteX38" fmla="*/ 182889 w 190499"/>
                <a:gd name="connsiteY38" fmla="*/ 137613 h 196445"/>
                <a:gd name="connsiteX39" fmla="*/ 169078 w 190499"/>
                <a:gd name="connsiteY39" fmla="*/ 113700 h 196445"/>
                <a:gd name="connsiteX40" fmla="*/ 170851 w 190499"/>
                <a:gd name="connsiteY40" fmla="*/ 107692 h 196445"/>
                <a:gd name="connsiteX41" fmla="*/ 156714 w 190499"/>
                <a:gd name="connsiteY41" fmla="*/ 98912 h 196445"/>
                <a:gd name="connsiteX42" fmla="*/ 152017 w 190499"/>
                <a:gd name="connsiteY42" fmla="*/ 103851 h 196445"/>
                <a:gd name="connsiteX43" fmla="*/ 124403 w 190499"/>
                <a:gd name="connsiteY43" fmla="*/ 103846 h 196445"/>
                <a:gd name="connsiteX44" fmla="*/ 119652 w 190499"/>
                <a:gd name="connsiteY44" fmla="*/ 98847 h 196445"/>
                <a:gd name="connsiteX45" fmla="*/ 105528 w 190499"/>
                <a:gd name="connsiteY45" fmla="*/ 107541 h 196445"/>
                <a:gd name="connsiteX46" fmla="*/ 107415 w 190499"/>
                <a:gd name="connsiteY46" fmla="*/ 114077 h 196445"/>
                <a:gd name="connsiteX47" fmla="*/ 138104 w 190499"/>
                <a:gd name="connsiteY47" fmla="*/ 161934 h 196445"/>
                <a:gd name="connsiteX48" fmla="*/ 124296 w 190499"/>
                <a:gd name="connsiteY48" fmla="*/ 147647 h 196445"/>
                <a:gd name="connsiteX49" fmla="*/ 138104 w 190499"/>
                <a:gd name="connsiteY49" fmla="*/ 133359 h 196445"/>
                <a:gd name="connsiteX50" fmla="*/ 151911 w 190499"/>
                <a:gd name="connsiteY50" fmla="*/ 147647 h 196445"/>
                <a:gd name="connsiteX51" fmla="*/ 138104 w 190499"/>
                <a:gd name="connsiteY51" fmla="*/ 161934 h 19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0499" h="196445">
                  <a:moveTo>
                    <a:pt x="132313" y="9985"/>
                  </a:moveTo>
                  <a:cubicBezTo>
                    <a:pt x="145623" y="-3328"/>
                    <a:pt x="167205" y="-3328"/>
                    <a:pt x="180517" y="9983"/>
                  </a:cubicBezTo>
                  <a:cubicBezTo>
                    <a:pt x="193827" y="23293"/>
                    <a:pt x="193827" y="44874"/>
                    <a:pt x="180518" y="58184"/>
                  </a:cubicBezTo>
                  <a:lnTo>
                    <a:pt x="172022" y="66681"/>
                  </a:lnTo>
                  <a:lnTo>
                    <a:pt x="123820" y="18478"/>
                  </a:lnTo>
                  <a:lnTo>
                    <a:pt x="132313" y="9985"/>
                  </a:lnTo>
                  <a:close/>
                  <a:moveTo>
                    <a:pt x="113718" y="28581"/>
                  </a:moveTo>
                  <a:lnTo>
                    <a:pt x="18488" y="123822"/>
                  </a:lnTo>
                  <a:cubicBezTo>
                    <a:pt x="14618" y="127693"/>
                    <a:pt x="11898" y="132562"/>
                    <a:pt x="10630" y="137886"/>
                  </a:cubicBezTo>
                  <a:lnTo>
                    <a:pt x="194" y="181715"/>
                  </a:lnTo>
                  <a:cubicBezTo>
                    <a:pt x="-380" y="184128"/>
                    <a:pt x="338" y="186667"/>
                    <a:pt x="2092" y="188421"/>
                  </a:cubicBezTo>
                  <a:cubicBezTo>
                    <a:pt x="3847" y="190176"/>
                    <a:pt x="6385" y="190894"/>
                    <a:pt x="8799" y="190319"/>
                  </a:cubicBezTo>
                  <a:lnTo>
                    <a:pt x="52625" y="179884"/>
                  </a:lnTo>
                  <a:cubicBezTo>
                    <a:pt x="57952" y="178616"/>
                    <a:pt x="62822" y="175895"/>
                    <a:pt x="66693" y="172023"/>
                  </a:cubicBezTo>
                  <a:lnTo>
                    <a:pt x="77657" y="161058"/>
                  </a:lnTo>
                  <a:cubicBezTo>
                    <a:pt x="76703" y="156738"/>
                    <a:pt x="76200" y="152250"/>
                    <a:pt x="76200" y="147644"/>
                  </a:cubicBezTo>
                  <a:cubicBezTo>
                    <a:pt x="76200" y="113450"/>
                    <a:pt x="103919" y="85731"/>
                    <a:pt x="138112" y="85731"/>
                  </a:cubicBezTo>
                  <a:cubicBezTo>
                    <a:pt x="142716" y="85731"/>
                    <a:pt x="147202" y="86233"/>
                    <a:pt x="151519" y="87187"/>
                  </a:cubicBezTo>
                  <a:lnTo>
                    <a:pt x="161920" y="76784"/>
                  </a:lnTo>
                  <a:lnTo>
                    <a:pt x="113718" y="28581"/>
                  </a:lnTo>
                  <a:close/>
                  <a:moveTo>
                    <a:pt x="107415" y="114077"/>
                  </a:moveTo>
                  <a:cubicBezTo>
                    <a:pt x="110414" y="124461"/>
                    <a:pt x="104181" y="135256"/>
                    <a:pt x="93688" y="137853"/>
                  </a:cubicBezTo>
                  <a:lnTo>
                    <a:pt x="88123" y="139229"/>
                  </a:lnTo>
                  <a:cubicBezTo>
                    <a:pt x="87696" y="141970"/>
                    <a:pt x="87474" y="144781"/>
                    <a:pt x="87474" y="147647"/>
                  </a:cubicBezTo>
                  <a:cubicBezTo>
                    <a:pt x="87474" y="150644"/>
                    <a:pt x="87717" y="153583"/>
                    <a:pt x="88184" y="156442"/>
                  </a:cubicBezTo>
                  <a:lnTo>
                    <a:pt x="93322" y="157679"/>
                  </a:lnTo>
                  <a:cubicBezTo>
                    <a:pt x="103920" y="160232"/>
                    <a:pt x="110219" y="171138"/>
                    <a:pt x="107133" y="181592"/>
                  </a:cubicBezTo>
                  <a:lnTo>
                    <a:pt x="105359" y="187605"/>
                  </a:lnTo>
                  <a:cubicBezTo>
                    <a:pt x="109542" y="191278"/>
                    <a:pt x="114309" y="194261"/>
                    <a:pt x="119496" y="196382"/>
                  </a:cubicBezTo>
                  <a:lnTo>
                    <a:pt x="124195" y="191442"/>
                  </a:lnTo>
                  <a:cubicBezTo>
                    <a:pt x="131705" y="183543"/>
                    <a:pt x="144300" y="183545"/>
                    <a:pt x="151808" y="191446"/>
                  </a:cubicBezTo>
                  <a:lnTo>
                    <a:pt x="156559" y="196445"/>
                  </a:lnTo>
                  <a:cubicBezTo>
                    <a:pt x="161735" y="194347"/>
                    <a:pt x="166498" y="191392"/>
                    <a:pt x="170682" y="187750"/>
                  </a:cubicBezTo>
                  <a:lnTo>
                    <a:pt x="168796" y="181216"/>
                  </a:lnTo>
                  <a:cubicBezTo>
                    <a:pt x="165798" y="170831"/>
                    <a:pt x="172031" y="160036"/>
                    <a:pt x="182524" y="157440"/>
                  </a:cubicBezTo>
                  <a:lnTo>
                    <a:pt x="188084" y="156064"/>
                  </a:lnTo>
                  <a:cubicBezTo>
                    <a:pt x="188511" y="153323"/>
                    <a:pt x="188733" y="150512"/>
                    <a:pt x="188733" y="147647"/>
                  </a:cubicBezTo>
                  <a:cubicBezTo>
                    <a:pt x="188733" y="144649"/>
                    <a:pt x="188490" y="141710"/>
                    <a:pt x="188023" y="138849"/>
                  </a:cubicBezTo>
                  <a:lnTo>
                    <a:pt x="182889" y="137613"/>
                  </a:lnTo>
                  <a:cubicBezTo>
                    <a:pt x="172292" y="135061"/>
                    <a:pt x="165993" y="124155"/>
                    <a:pt x="169078" y="113700"/>
                  </a:cubicBezTo>
                  <a:lnTo>
                    <a:pt x="170851" y="107692"/>
                  </a:lnTo>
                  <a:cubicBezTo>
                    <a:pt x="166668" y="104017"/>
                    <a:pt x="161901" y="101034"/>
                    <a:pt x="156714" y="98912"/>
                  </a:cubicBezTo>
                  <a:lnTo>
                    <a:pt x="152017" y="103851"/>
                  </a:lnTo>
                  <a:cubicBezTo>
                    <a:pt x="144507" y="111750"/>
                    <a:pt x="131912" y="111747"/>
                    <a:pt x="124403" y="103846"/>
                  </a:cubicBezTo>
                  <a:lnTo>
                    <a:pt x="119652" y="98847"/>
                  </a:lnTo>
                  <a:cubicBezTo>
                    <a:pt x="114475" y="100945"/>
                    <a:pt x="109713" y="103898"/>
                    <a:pt x="105528" y="107541"/>
                  </a:cubicBezTo>
                  <a:lnTo>
                    <a:pt x="107415" y="114077"/>
                  </a:lnTo>
                  <a:close/>
                  <a:moveTo>
                    <a:pt x="138104" y="161934"/>
                  </a:moveTo>
                  <a:cubicBezTo>
                    <a:pt x="130477" y="161934"/>
                    <a:pt x="124296" y="155537"/>
                    <a:pt x="124296" y="147647"/>
                  </a:cubicBezTo>
                  <a:cubicBezTo>
                    <a:pt x="124296" y="139756"/>
                    <a:pt x="130477" y="133359"/>
                    <a:pt x="138104" y="133359"/>
                  </a:cubicBezTo>
                  <a:cubicBezTo>
                    <a:pt x="145730" y="133359"/>
                    <a:pt x="151911" y="139756"/>
                    <a:pt x="151911" y="147647"/>
                  </a:cubicBezTo>
                  <a:cubicBezTo>
                    <a:pt x="151911" y="155537"/>
                    <a:pt x="145730" y="161934"/>
                    <a:pt x="138104" y="161934"/>
                  </a:cubicBezTo>
                  <a:close/>
                </a:path>
              </a:pathLst>
            </a:cu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grpSp>
      <p:grpSp>
        <p:nvGrpSpPr>
          <p:cNvPr id="59" name="Group 58" descr="Summarization">
            <a:extLst>
              <a:ext uri="{FF2B5EF4-FFF2-40B4-BE49-F238E27FC236}">
                <a16:creationId xmlns:a16="http://schemas.microsoft.com/office/drawing/2014/main" id="{00A6BDA9-F413-A0AE-2D5F-9E706A14C879}"/>
              </a:ext>
            </a:extLst>
          </p:cNvPr>
          <p:cNvGrpSpPr/>
          <p:nvPr/>
        </p:nvGrpSpPr>
        <p:grpSpPr>
          <a:xfrm>
            <a:off x="3492173" y="1456975"/>
            <a:ext cx="2116315" cy="417419"/>
            <a:chOff x="4224675" y="1360715"/>
            <a:chExt cx="2116315" cy="417419"/>
          </a:xfrm>
        </p:grpSpPr>
        <p:sp>
          <p:nvSpPr>
            <p:cNvPr id="42" name="TextBox 41">
              <a:extLst>
                <a:ext uri="{FF2B5EF4-FFF2-40B4-BE49-F238E27FC236}">
                  <a16:creationId xmlns:a16="http://schemas.microsoft.com/office/drawing/2014/main" id="{EE3C946A-F25A-916A-6FF0-0F48C21B3822}"/>
                </a:ext>
              </a:extLst>
            </p:cNvPr>
            <p:cNvSpPr txBox="1"/>
            <p:nvPr/>
          </p:nvSpPr>
          <p:spPr>
            <a:xfrm>
              <a:off x="4737259" y="1415399"/>
              <a:ext cx="1603731" cy="313932"/>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Summarization</a:t>
              </a:r>
            </a:p>
          </p:txBody>
        </p:sp>
        <p:sp>
          <p:nvSpPr>
            <p:cNvPr id="48" name="Graphic 98">
              <a:extLst>
                <a:ext uri="{FF2B5EF4-FFF2-40B4-BE49-F238E27FC236}">
                  <a16:creationId xmlns:a16="http://schemas.microsoft.com/office/drawing/2014/main" id="{53ACF63D-6579-AB70-8573-27721E02BDC2}"/>
                </a:ext>
              </a:extLst>
            </p:cNvPr>
            <p:cNvSpPr/>
            <p:nvPr/>
          </p:nvSpPr>
          <p:spPr>
            <a:xfrm>
              <a:off x="4224675" y="1360715"/>
              <a:ext cx="413447" cy="417419"/>
            </a:xfrm>
            <a:custGeom>
              <a:avLst/>
              <a:gdLst>
                <a:gd name="connsiteX0" fmla="*/ 50006 w 171450"/>
                <a:gd name="connsiteY0" fmla="*/ 66675 h 171450"/>
                <a:gd name="connsiteX1" fmla="*/ 42863 w 171450"/>
                <a:gd name="connsiteY1" fmla="*/ 73819 h 171450"/>
                <a:gd name="connsiteX2" fmla="*/ 50006 w 171450"/>
                <a:gd name="connsiteY2" fmla="*/ 80963 h 171450"/>
                <a:gd name="connsiteX3" fmla="*/ 57150 w 171450"/>
                <a:gd name="connsiteY3" fmla="*/ 73819 h 171450"/>
                <a:gd name="connsiteX4" fmla="*/ 50006 w 171450"/>
                <a:gd name="connsiteY4" fmla="*/ 66675 h 171450"/>
                <a:gd name="connsiteX5" fmla="*/ 42863 w 171450"/>
                <a:gd name="connsiteY5" fmla="*/ 126206 h 171450"/>
                <a:gd name="connsiteX6" fmla="*/ 50006 w 171450"/>
                <a:gd name="connsiteY6" fmla="*/ 119063 h 171450"/>
                <a:gd name="connsiteX7" fmla="*/ 57150 w 171450"/>
                <a:gd name="connsiteY7" fmla="*/ 126206 h 171450"/>
                <a:gd name="connsiteX8" fmla="*/ 50006 w 171450"/>
                <a:gd name="connsiteY8" fmla="*/ 133350 h 171450"/>
                <a:gd name="connsiteX9" fmla="*/ 42863 w 171450"/>
                <a:gd name="connsiteY9" fmla="*/ 126206 h 171450"/>
                <a:gd name="connsiteX10" fmla="*/ 0 w 171450"/>
                <a:gd name="connsiteY10" fmla="*/ 30956 h 171450"/>
                <a:gd name="connsiteX11" fmla="*/ 30956 w 171450"/>
                <a:gd name="connsiteY11" fmla="*/ 0 h 171450"/>
                <a:gd name="connsiteX12" fmla="*/ 140494 w 171450"/>
                <a:gd name="connsiteY12" fmla="*/ 0 h 171450"/>
                <a:gd name="connsiteX13" fmla="*/ 171450 w 171450"/>
                <a:gd name="connsiteY13" fmla="*/ 30956 h 171450"/>
                <a:gd name="connsiteX14" fmla="*/ 171450 w 171450"/>
                <a:gd name="connsiteY14" fmla="*/ 140494 h 171450"/>
                <a:gd name="connsiteX15" fmla="*/ 140494 w 171450"/>
                <a:gd name="connsiteY15" fmla="*/ 171450 h 171450"/>
                <a:gd name="connsiteX16" fmla="*/ 30956 w 171450"/>
                <a:gd name="connsiteY16" fmla="*/ 171450 h 171450"/>
                <a:gd name="connsiteX17" fmla="*/ 0 w 171450"/>
                <a:gd name="connsiteY17" fmla="*/ 140494 h 171450"/>
                <a:gd name="connsiteX18" fmla="*/ 0 w 171450"/>
                <a:gd name="connsiteY18" fmla="*/ 30956 h 171450"/>
                <a:gd name="connsiteX19" fmla="*/ 28575 w 171450"/>
                <a:gd name="connsiteY19" fmla="*/ 73819 h 171450"/>
                <a:gd name="connsiteX20" fmla="*/ 50006 w 171450"/>
                <a:gd name="connsiteY20" fmla="*/ 95250 h 171450"/>
                <a:gd name="connsiteX21" fmla="*/ 71438 w 171450"/>
                <a:gd name="connsiteY21" fmla="*/ 73819 h 171450"/>
                <a:gd name="connsiteX22" fmla="*/ 50006 w 171450"/>
                <a:gd name="connsiteY22" fmla="*/ 52388 h 171450"/>
                <a:gd name="connsiteX23" fmla="*/ 28575 w 171450"/>
                <a:gd name="connsiteY23" fmla="*/ 73819 h 171450"/>
                <a:gd name="connsiteX24" fmla="*/ 50006 w 171450"/>
                <a:gd name="connsiteY24" fmla="*/ 104775 h 171450"/>
                <a:gd name="connsiteX25" fmla="*/ 28575 w 171450"/>
                <a:gd name="connsiteY25" fmla="*/ 126206 h 171450"/>
                <a:gd name="connsiteX26" fmla="*/ 50006 w 171450"/>
                <a:gd name="connsiteY26" fmla="*/ 147638 h 171450"/>
                <a:gd name="connsiteX27" fmla="*/ 71438 w 171450"/>
                <a:gd name="connsiteY27" fmla="*/ 126206 h 171450"/>
                <a:gd name="connsiteX28" fmla="*/ 50006 w 171450"/>
                <a:gd name="connsiteY28" fmla="*/ 104775 h 171450"/>
                <a:gd name="connsiteX29" fmla="*/ 85725 w 171450"/>
                <a:gd name="connsiteY29" fmla="*/ 73819 h 171450"/>
                <a:gd name="connsiteX30" fmla="*/ 92869 w 171450"/>
                <a:gd name="connsiteY30" fmla="*/ 80963 h 171450"/>
                <a:gd name="connsiteX31" fmla="*/ 135731 w 171450"/>
                <a:gd name="connsiteY31" fmla="*/ 80963 h 171450"/>
                <a:gd name="connsiteX32" fmla="*/ 142875 w 171450"/>
                <a:gd name="connsiteY32" fmla="*/ 73819 h 171450"/>
                <a:gd name="connsiteX33" fmla="*/ 135731 w 171450"/>
                <a:gd name="connsiteY33" fmla="*/ 66675 h 171450"/>
                <a:gd name="connsiteX34" fmla="*/ 92869 w 171450"/>
                <a:gd name="connsiteY34" fmla="*/ 66675 h 171450"/>
                <a:gd name="connsiteX35" fmla="*/ 85725 w 171450"/>
                <a:gd name="connsiteY35" fmla="*/ 73819 h 171450"/>
                <a:gd name="connsiteX36" fmla="*/ 92869 w 171450"/>
                <a:gd name="connsiteY36" fmla="*/ 119063 h 171450"/>
                <a:gd name="connsiteX37" fmla="*/ 85725 w 171450"/>
                <a:gd name="connsiteY37" fmla="*/ 126206 h 171450"/>
                <a:gd name="connsiteX38" fmla="*/ 92869 w 171450"/>
                <a:gd name="connsiteY38" fmla="*/ 133350 h 171450"/>
                <a:gd name="connsiteX39" fmla="*/ 135731 w 171450"/>
                <a:gd name="connsiteY39" fmla="*/ 133350 h 171450"/>
                <a:gd name="connsiteX40" fmla="*/ 142875 w 171450"/>
                <a:gd name="connsiteY40" fmla="*/ 126206 h 171450"/>
                <a:gd name="connsiteX41" fmla="*/ 135731 w 171450"/>
                <a:gd name="connsiteY41" fmla="*/ 119063 h 171450"/>
                <a:gd name="connsiteX42" fmla="*/ 92869 w 171450"/>
                <a:gd name="connsiteY42" fmla="*/ 119063 h 171450"/>
                <a:gd name="connsiteX43" fmla="*/ 28575 w 171450"/>
                <a:gd name="connsiteY43" fmla="*/ 30956 h 171450"/>
                <a:gd name="connsiteX44" fmla="*/ 35719 w 171450"/>
                <a:gd name="connsiteY44" fmla="*/ 38100 h 171450"/>
                <a:gd name="connsiteX45" fmla="*/ 135731 w 171450"/>
                <a:gd name="connsiteY45" fmla="*/ 38100 h 171450"/>
                <a:gd name="connsiteX46" fmla="*/ 142875 w 171450"/>
                <a:gd name="connsiteY46" fmla="*/ 30956 h 171450"/>
                <a:gd name="connsiteX47" fmla="*/ 135731 w 171450"/>
                <a:gd name="connsiteY47" fmla="*/ 23813 h 171450"/>
                <a:gd name="connsiteX48" fmla="*/ 35719 w 171450"/>
                <a:gd name="connsiteY48" fmla="*/ 23813 h 171450"/>
                <a:gd name="connsiteX49" fmla="*/ 28575 w 171450"/>
                <a:gd name="connsiteY49" fmla="*/ 30956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71450" h="171450">
                  <a:moveTo>
                    <a:pt x="50006" y="66675"/>
                  </a:moveTo>
                  <a:cubicBezTo>
                    <a:pt x="46061" y="66675"/>
                    <a:pt x="42863" y="69874"/>
                    <a:pt x="42863" y="73819"/>
                  </a:cubicBezTo>
                  <a:cubicBezTo>
                    <a:pt x="42863" y="77764"/>
                    <a:pt x="46061" y="80963"/>
                    <a:pt x="50006" y="80963"/>
                  </a:cubicBezTo>
                  <a:cubicBezTo>
                    <a:pt x="53952" y="80963"/>
                    <a:pt x="57150" y="77764"/>
                    <a:pt x="57150" y="73819"/>
                  </a:cubicBezTo>
                  <a:cubicBezTo>
                    <a:pt x="57150" y="69874"/>
                    <a:pt x="53952" y="66675"/>
                    <a:pt x="50006" y="66675"/>
                  </a:cubicBezTo>
                  <a:close/>
                  <a:moveTo>
                    <a:pt x="42863" y="126206"/>
                  </a:moveTo>
                  <a:cubicBezTo>
                    <a:pt x="42863" y="122261"/>
                    <a:pt x="46061" y="119063"/>
                    <a:pt x="50006" y="119063"/>
                  </a:cubicBezTo>
                  <a:cubicBezTo>
                    <a:pt x="53952" y="119063"/>
                    <a:pt x="57150" y="122261"/>
                    <a:pt x="57150" y="126206"/>
                  </a:cubicBezTo>
                  <a:cubicBezTo>
                    <a:pt x="57150" y="130152"/>
                    <a:pt x="53952" y="133350"/>
                    <a:pt x="50006" y="133350"/>
                  </a:cubicBezTo>
                  <a:cubicBezTo>
                    <a:pt x="46061" y="133350"/>
                    <a:pt x="42863" y="130152"/>
                    <a:pt x="42863" y="126206"/>
                  </a:cubicBezTo>
                  <a:close/>
                  <a:moveTo>
                    <a:pt x="0" y="30956"/>
                  </a:moveTo>
                  <a:cubicBezTo>
                    <a:pt x="0" y="13860"/>
                    <a:pt x="13860" y="0"/>
                    <a:pt x="30956" y="0"/>
                  </a:cubicBezTo>
                  <a:lnTo>
                    <a:pt x="140494" y="0"/>
                  </a:lnTo>
                  <a:cubicBezTo>
                    <a:pt x="157590" y="0"/>
                    <a:pt x="171450" y="13860"/>
                    <a:pt x="171450" y="30956"/>
                  </a:cubicBezTo>
                  <a:lnTo>
                    <a:pt x="171450" y="140494"/>
                  </a:lnTo>
                  <a:cubicBezTo>
                    <a:pt x="171450" y="157590"/>
                    <a:pt x="157590" y="171450"/>
                    <a:pt x="140494" y="171450"/>
                  </a:cubicBezTo>
                  <a:lnTo>
                    <a:pt x="30956" y="171450"/>
                  </a:lnTo>
                  <a:cubicBezTo>
                    <a:pt x="13860" y="171450"/>
                    <a:pt x="0" y="157590"/>
                    <a:pt x="0" y="140494"/>
                  </a:cubicBezTo>
                  <a:lnTo>
                    <a:pt x="0" y="30956"/>
                  </a:lnTo>
                  <a:close/>
                  <a:moveTo>
                    <a:pt x="28575" y="73819"/>
                  </a:moveTo>
                  <a:cubicBezTo>
                    <a:pt x="28575" y="85655"/>
                    <a:pt x="38170" y="95250"/>
                    <a:pt x="50006" y="95250"/>
                  </a:cubicBezTo>
                  <a:cubicBezTo>
                    <a:pt x="61842" y="95250"/>
                    <a:pt x="71438" y="85655"/>
                    <a:pt x="71438" y="73819"/>
                  </a:cubicBezTo>
                  <a:cubicBezTo>
                    <a:pt x="71438" y="61983"/>
                    <a:pt x="61842" y="52388"/>
                    <a:pt x="50006" y="52388"/>
                  </a:cubicBezTo>
                  <a:cubicBezTo>
                    <a:pt x="38170" y="52388"/>
                    <a:pt x="28575" y="61983"/>
                    <a:pt x="28575" y="73819"/>
                  </a:cubicBezTo>
                  <a:close/>
                  <a:moveTo>
                    <a:pt x="50006" y="104775"/>
                  </a:moveTo>
                  <a:cubicBezTo>
                    <a:pt x="38170" y="104775"/>
                    <a:pt x="28575" y="114370"/>
                    <a:pt x="28575" y="126206"/>
                  </a:cubicBezTo>
                  <a:cubicBezTo>
                    <a:pt x="28575" y="138042"/>
                    <a:pt x="38170" y="147638"/>
                    <a:pt x="50006" y="147638"/>
                  </a:cubicBezTo>
                  <a:cubicBezTo>
                    <a:pt x="61842" y="147638"/>
                    <a:pt x="71438" y="138042"/>
                    <a:pt x="71438" y="126206"/>
                  </a:cubicBezTo>
                  <a:cubicBezTo>
                    <a:pt x="71438" y="114370"/>
                    <a:pt x="61842" y="104775"/>
                    <a:pt x="50006" y="104775"/>
                  </a:cubicBezTo>
                  <a:close/>
                  <a:moveTo>
                    <a:pt x="85725" y="73819"/>
                  </a:moveTo>
                  <a:cubicBezTo>
                    <a:pt x="85725" y="77764"/>
                    <a:pt x="88924" y="80963"/>
                    <a:pt x="92869" y="80963"/>
                  </a:cubicBezTo>
                  <a:lnTo>
                    <a:pt x="135731" y="80963"/>
                  </a:lnTo>
                  <a:cubicBezTo>
                    <a:pt x="139677" y="80963"/>
                    <a:pt x="142875" y="77764"/>
                    <a:pt x="142875" y="73819"/>
                  </a:cubicBezTo>
                  <a:cubicBezTo>
                    <a:pt x="142875" y="69874"/>
                    <a:pt x="139677" y="66675"/>
                    <a:pt x="135731" y="66675"/>
                  </a:cubicBezTo>
                  <a:lnTo>
                    <a:pt x="92869" y="66675"/>
                  </a:lnTo>
                  <a:cubicBezTo>
                    <a:pt x="88924" y="66675"/>
                    <a:pt x="85725" y="69874"/>
                    <a:pt x="85725" y="73819"/>
                  </a:cubicBezTo>
                  <a:close/>
                  <a:moveTo>
                    <a:pt x="92869" y="119063"/>
                  </a:moveTo>
                  <a:cubicBezTo>
                    <a:pt x="88924" y="119063"/>
                    <a:pt x="85725" y="122261"/>
                    <a:pt x="85725" y="126206"/>
                  </a:cubicBezTo>
                  <a:cubicBezTo>
                    <a:pt x="85725" y="130152"/>
                    <a:pt x="88924" y="133350"/>
                    <a:pt x="92869" y="133350"/>
                  </a:cubicBezTo>
                  <a:lnTo>
                    <a:pt x="135731" y="133350"/>
                  </a:lnTo>
                  <a:cubicBezTo>
                    <a:pt x="139677" y="133350"/>
                    <a:pt x="142875" y="130152"/>
                    <a:pt x="142875" y="126206"/>
                  </a:cubicBezTo>
                  <a:cubicBezTo>
                    <a:pt x="142875" y="122261"/>
                    <a:pt x="139677" y="119063"/>
                    <a:pt x="135731" y="119063"/>
                  </a:cubicBezTo>
                  <a:lnTo>
                    <a:pt x="92869" y="119063"/>
                  </a:lnTo>
                  <a:close/>
                  <a:moveTo>
                    <a:pt x="28575" y="30956"/>
                  </a:moveTo>
                  <a:cubicBezTo>
                    <a:pt x="28575" y="34902"/>
                    <a:pt x="31773" y="38100"/>
                    <a:pt x="35719" y="38100"/>
                  </a:cubicBezTo>
                  <a:lnTo>
                    <a:pt x="135731" y="38100"/>
                  </a:lnTo>
                  <a:cubicBezTo>
                    <a:pt x="139677" y="38100"/>
                    <a:pt x="142875" y="34902"/>
                    <a:pt x="142875" y="30956"/>
                  </a:cubicBezTo>
                  <a:cubicBezTo>
                    <a:pt x="142875" y="27011"/>
                    <a:pt x="139677" y="23813"/>
                    <a:pt x="135731" y="23813"/>
                  </a:cubicBezTo>
                  <a:lnTo>
                    <a:pt x="35719" y="23813"/>
                  </a:lnTo>
                  <a:cubicBezTo>
                    <a:pt x="31773" y="23813"/>
                    <a:pt x="28575" y="27011"/>
                    <a:pt x="28575" y="30956"/>
                  </a:cubicBezTo>
                  <a:close/>
                </a:path>
              </a:pathLst>
            </a:cu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grpSp>
      <p:grpSp>
        <p:nvGrpSpPr>
          <p:cNvPr id="139" name="Group 138" descr="Semantic Search">
            <a:extLst>
              <a:ext uri="{FF2B5EF4-FFF2-40B4-BE49-F238E27FC236}">
                <a16:creationId xmlns:a16="http://schemas.microsoft.com/office/drawing/2014/main" id="{452CB5ED-53DE-5C7E-47BE-3C9201B61A6F}"/>
              </a:ext>
            </a:extLst>
          </p:cNvPr>
          <p:cNvGrpSpPr/>
          <p:nvPr/>
        </p:nvGrpSpPr>
        <p:grpSpPr>
          <a:xfrm>
            <a:off x="9552195" y="1429872"/>
            <a:ext cx="2210032" cy="471624"/>
            <a:chOff x="9552195" y="1407452"/>
            <a:chExt cx="2210032" cy="471624"/>
          </a:xfrm>
        </p:grpSpPr>
        <p:sp>
          <p:nvSpPr>
            <p:cNvPr id="54" name="Graphic 15">
              <a:extLst>
                <a:ext uri="{FF2B5EF4-FFF2-40B4-BE49-F238E27FC236}">
                  <a16:creationId xmlns:a16="http://schemas.microsoft.com/office/drawing/2014/main" id="{55095135-A0DB-9BF4-C811-4BA4702E7817}"/>
                </a:ext>
              </a:extLst>
            </p:cNvPr>
            <p:cNvSpPr/>
            <p:nvPr/>
          </p:nvSpPr>
          <p:spPr>
            <a:xfrm>
              <a:off x="9552195" y="1463527"/>
              <a:ext cx="484810" cy="415549"/>
            </a:xfrm>
            <a:custGeom>
              <a:avLst/>
              <a:gdLst>
                <a:gd name="connsiteX0" fmla="*/ 9525 w 200025"/>
                <a:gd name="connsiteY0" fmla="*/ 26194 h 171449"/>
                <a:gd name="connsiteX1" fmla="*/ 35719 w 200025"/>
                <a:gd name="connsiteY1" fmla="*/ 0 h 171449"/>
                <a:gd name="connsiteX2" fmla="*/ 173831 w 200025"/>
                <a:gd name="connsiteY2" fmla="*/ 0 h 171449"/>
                <a:gd name="connsiteX3" fmla="*/ 200025 w 200025"/>
                <a:gd name="connsiteY3" fmla="*/ 26194 h 171449"/>
                <a:gd name="connsiteX4" fmla="*/ 200025 w 200025"/>
                <a:gd name="connsiteY4" fmla="*/ 126206 h 171449"/>
                <a:gd name="connsiteX5" fmla="*/ 173831 w 200025"/>
                <a:gd name="connsiteY5" fmla="*/ 152400 h 171449"/>
                <a:gd name="connsiteX6" fmla="*/ 109298 w 200025"/>
                <a:gd name="connsiteY6" fmla="*/ 152400 h 171449"/>
                <a:gd name="connsiteX7" fmla="*/ 89776 w 200025"/>
                <a:gd name="connsiteY7" fmla="*/ 132878 h 171449"/>
                <a:gd name="connsiteX8" fmla="*/ 95250 w 200025"/>
                <a:gd name="connsiteY8" fmla="*/ 109538 h 171449"/>
                <a:gd name="connsiteX9" fmla="*/ 135731 w 200025"/>
                <a:gd name="connsiteY9" fmla="*/ 109538 h 171449"/>
                <a:gd name="connsiteX10" fmla="*/ 142875 w 200025"/>
                <a:gd name="connsiteY10" fmla="*/ 102394 h 171449"/>
                <a:gd name="connsiteX11" fmla="*/ 135731 w 200025"/>
                <a:gd name="connsiteY11" fmla="*/ 95250 h 171449"/>
                <a:gd name="connsiteX12" fmla="*/ 93278 w 200025"/>
                <a:gd name="connsiteY12" fmla="*/ 95250 h 171449"/>
                <a:gd name="connsiteX13" fmla="*/ 86778 w 200025"/>
                <a:gd name="connsiteY13" fmla="*/ 80963 h 171449"/>
                <a:gd name="connsiteX14" fmla="*/ 154781 w 200025"/>
                <a:gd name="connsiteY14" fmla="*/ 80963 h 171449"/>
                <a:gd name="connsiteX15" fmla="*/ 161925 w 200025"/>
                <a:gd name="connsiteY15" fmla="*/ 73819 h 171449"/>
                <a:gd name="connsiteX16" fmla="*/ 154781 w 200025"/>
                <a:gd name="connsiteY16" fmla="*/ 66675 h 171449"/>
                <a:gd name="connsiteX17" fmla="*/ 72991 w 200025"/>
                <a:gd name="connsiteY17" fmla="*/ 66675 h 171449"/>
                <a:gd name="connsiteX18" fmla="*/ 42863 w 200025"/>
                <a:gd name="connsiteY18" fmla="*/ 57150 h 171449"/>
                <a:gd name="connsiteX19" fmla="*/ 9525 w 200025"/>
                <a:gd name="connsiteY19" fmla="*/ 69125 h 171449"/>
                <a:gd name="connsiteX20" fmla="*/ 9525 w 200025"/>
                <a:gd name="connsiteY20" fmla="*/ 26194 h 171449"/>
                <a:gd name="connsiteX21" fmla="*/ 54769 w 200025"/>
                <a:gd name="connsiteY21" fmla="*/ 38100 h 171449"/>
                <a:gd name="connsiteX22" fmla="*/ 47625 w 200025"/>
                <a:gd name="connsiteY22" fmla="*/ 45244 h 171449"/>
                <a:gd name="connsiteX23" fmla="*/ 54769 w 200025"/>
                <a:gd name="connsiteY23" fmla="*/ 52388 h 171449"/>
                <a:gd name="connsiteX24" fmla="*/ 116681 w 200025"/>
                <a:gd name="connsiteY24" fmla="*/ 52388 h 171449"/>
                <a:gd name="connsiteX25" fmla="*/ 123825 w 200025"/>
                <a:gd name="connsiteY25" fmla="*/ 45244 h 171449"/>
                <a:gd name="connsiteX26" fmla="*/ 116681 w 200025"/>
                <a:gd name="connsiteY26" fmla="*/ 38100 h 171449"/>
                <a:gd name="connsiteX27" fmla="*/ 54769 w 200025"/>
                <a:gd name="connsiteY27" fmla="*/ 38100 h 171449"/>
                <a:gd name="connsiteX28" fmla="*/ 42863 w 200025"/>
                <a:gd name="connsiteY28" fmla="*/ 152400 h 171449"/>
                <a:gd name="connsiteX29" fmla="*/ 67698 w 200025"/>
                <a:gd name="connsiteY29" fmla="*/ 144476 h 171449"/>
                <a:gd name="connsiteX30" fmla="*/ 92580 w 200025"/>
                <a:gd name="connsiteY30" fmla="*/ 169357 h 171449"/>
                <a:gd name="connsiteX31" fmla="*/ 102682 w 200025"/>
                <a:gd name="connsiteY31" fmla="*/ 169357 h 171449"/>
                <a:gd name="connsiteX32" fmla="*/ 102682 w 200025"/>
                <a:gd name="connsiteY32" fmla="*/ 159255 h 171449"/>
                <a:gd name="connsiteX33" fmla="*/ 77801 w 200025"/>
                <a:gd name="connsiteY33" fmla="*/ 134373 h 171449"/>
                <a:gd name="connsiteX34" fmla="*/ 85725 w 200025"/>
                <a:gd name="connsiteY34" fmla="*/ 109538 h 171449"/>
                <a:gd name="connsiteX35" fmla="*/ 42863 w 200025"/>
                <a:gd name="connsiteY35" fmla="*/ 66675 h 171449"/>
                <a:gd name="connsiteX36" fmla="*/ 0 w 200025"/>
                <a:gd name="connsiteY36" fmla="*/ 109538 h 171449"/>
                <a:gd name="connsiteX37" fmla="*/ 42863 w 200025"/>
                <a:gd name="connsiteY37" fmla="*/ 152400 h 171449"/>
                <a:gd name="connsiteX38" fmla="*/ 42863 w 200025"/>
                <a:gd name="connsiteY38" fmla="*/ 138113 h 171449"/>
                <a:gd name="connsiteX39" fmla="*/ 14288 w 200025"/>
                <a:gd name="connsiteY39" fmla="*/ 109538 h 171449"/>
                <a:gd name="connsiteX40" fmla="*/ 42863 w 200025"/>
                <a:gd name="connsiteY40" fmla="*/ 80963 h 171449"/>
                <a:gd name="connsiteX41" fmla="*/ 71438 w 200025"/>
                <a:gd name="connsiteY41" fmla="*/ 109538 h 171449"/>
                <a:gd name="connsiteX42" fmla="*/ 42863 w 200025"/>
                <a:gd name="connsiteY42" fmla="*/ 138113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0025" h="171449">
                  <a:moveTo>
                    <a:pt x="9525" y="26194"/>
                  </a:moveTo>
                  <a:cubicBezTo>
                    <a:pt x="9525" y="11727"/>
                    <a:pt x="21252" y="0"/>
                    <a:pt x="35719" y="0"/>
                  </a:cubicBezTo>
                  <a:lnTo>
                    <a:pt x="173831" y="0"/>
                  </a:lnTo>
                  <a:cubicBezTo>
                    <a:pt x="188298" y="0"/>
                    <a:pt x="200025" y="11727"/>
                    <a:pt x="200025" y="26194"/>
                  </a:cubicBezTo>
                  <a:lnTo>
                    <a:pt x="200025" y="126206"/>
                  </a:lnTo>
                  <a:cubicBezTo>
                    <a:pt x="200025" y="140673"/>
                    <a:pt x="188298" y="152400"/>
                    <a:pt x="173831" y="152400"/>
                  </a:cubicBezTo>
                  <a:lnTo>
                    <a:pt x="109298" y="152400"/>
                  </a:lnTo>
                  <a:lnTo>
                    <a:pt x="89776" y="132878"/>
                  </a:lnTo>
                  <a:cubicBezTo>
                    <a:pt x="93279" y="125850"/>
                    <a:pt x="95250" y="117924"/>
                    <a:pt x="95250" y="109538"/>
                  </a:cubicBezTo>
                  <a:lnTo>
                    <a:pt x="135731" y="109538"/>
                  </a:lnTo>
                  <a:cubicBezTo>
                    <a:pt x="139677" y="109538"/>
                    <a:pt x="142875" y="106339"/>
                    <a:pt x="142875" y="102394"/>
                  </a:cubicBezTo>
                  <a:cubicBezTo>
                    <a:pt x="142875" y="98449"/>
                    <a:pt x="139677" y="95250"/>
                    <a:pt x="135731" y="95250"/>
                  </a:cubicBezTo>
                  <a:lnTo>
                    <a:pt x="93278" y="95250"/>
                  </a:lnTo>
                  <a:cubicBezTo>
                    <a:pt x="91829" y="90125"/>
                    <a:pt x="89619" y="85319"/>
                    <a:pt x="86778" y="80963"/>
                  </a:cubicBezTo>
                  <a:lnTo>
                    <a:pt x="154781" y="80963"/>
                  </a:lnTo>
                  <a:cubicBezTo>
                    <a:pt x="158727" y="80963"/>
                    <a:pt x="161925" y="77764"/>
                    <a:pt x="161925" y="73819"/>
                  </a:cubicBezTo>
                  <a:cubicBezTo>
                    <a:pt x="161925" y="69874"/>
                    <a:pt x="158727" y="66675"/>
                    <a:pt x="154781" y="66675"/>
                  </a:cubicBezTo>
                  <a:lnTo>
                    <a:pt x="72991" y="66675"/>
                  </a:lnTo>
                  <a:cubicBezTo>
                    <a:pt x="64469" y="60674"/>
                    <a:pt x="54077" y="57150"/>
                    <a:pt x="42863" y="57150"/>
                  </a:cubicBezTo>
                  <a:cubicBezTo>
                    <a:pt x="30198" y="57150"/>
                    <a:pt x="18583" y="61644"/>
                    <a:pt x="9525" y="69125"/>
                  </a:cubicBezTo>
                  <a:lnTo>
                    <a:pt x="9525" y="26194"/>
                  </a:lnTo>
                  <a:close/>
                  <a:moveTo>
                    <a:pt x="54769" y="38100"/>
                  </a:moveTo>
                  <a:cubicBezTo>
                    <a:pt x="50823" y="38100"/>
                    <a:pt x="47625" y="41298"/>
                    <a:pt x="47625" y="45244"/>
                  </a:cubicBezTo>
                  <a:cubicBezTo>
                    <a:pt x="47625" y="49189"/>
                    <a:pt x="50823" y="52388"/>
                    <a:pt x="54769" y="52388"/>
                  </a:cubicBezTo>
                  <a:lnTo>
                    <a:pt x="116681" y="52388"/>
                  </a:lnTo>
                  <a:cubicBezTo>
                    <a:pt x="120627" y="52388"/>
                    <a:pt x="123825" y="49189"/>
                    <a:pt x="123825" y="45244"/>
                  </a:cubicBezTo>
                  <a:cubicBezTo>
                    <a:pt x="123825" y="41298"/>
                    <a:pt x="120627" y="38100"/>
                    <a:pt x="116681" y="38100"/>
                  </a:cubicBezTo>
                  <a:lnTo>
                    <a:pt x="54769" y="38100"/>
                  </a:lnTo>
                  <a:close/>
                  <a:moveTo>
                    <a:pt x="42863" y="152400"/>
                  </a:moveTo>
                  <a:cubicBezTo>
                    <a:pt x="52120" y="152400"/>
                    <a:pt x="60691" y="149465"/>
                    <a:pt x="67698" y="144476"/>
                  </a:cubicBezTo>
                  <a:lnTo>
                    <a:pt x="92580" y="169357"/>
                  </a:lnTo>
                  <a:cubicBezTo>
                    <a:pt x="95370" y="172147"/>
                    <a:pt x="99892" y="172147"/>
                    <a:pt x="102682" y="169357"/>
                  </a:cubicBezTo>
                  <a:cubicBezTo>
                    <a:pt x="105472" y="166567"/>
                    <a:pt x="105472" y="162045"/>
                    <a:pt x="102682" y="159255"/>
                  </a:cubicBezTo>
                  <a:lnTo>
                    <a:pt x="77801" y="134373"/>
                  </a:lnTo>
                  <a:cubicBezTo>
                    <a:pt x="82790" y="127366"/>
                    <a:pt x="85725" y="118795"/>
                    <a:pt x="85725" y="109538"/>
                  </a:cubicBezTo>
                  <a:cubicBezTo>
                    <a:pt x="85725" y="85865"/>
                    <a:pt x="66535" y="66675"/>
                    <a:pt x="42863" y="66675"/>
                  </a:cubicBezTo>
                  <a:cubicBezTo>
                    <a:pt x="19190" y="66675"/>
                    <a:pt x="0" y="85865"/>
                    <a:pt x="0" y="109538"/>
                  </a:cubicBezTo>
                  <a:cubicBezTo>
                    <a:pt x="0" y="133210"/>
                    <a:pt x="19190" y="152400"/>
                    <a:pt x="42863" y="152400"/>
                  </a:cubicBezTo>
                  <a:close/>
                  <a:moveTo>
                    <a:pt x="42863" y="138113"/>
                  </a:moveTo>
                  <a:cubicBezTo>
                    <a:pt x="27081" y="138113"/>
                    <a:pt x="14288" y="125319"/>
                    <a:pt x="14288" y="109538"/>
                  </a:cubicBezTo>
                  <a:cubicBezTo>
                    <a:pt x="14288" y="93756"/>
                    <a:pt x="27081" y="80963"/>
                    <a:pt x="42863" y="80963"/>
                  </a:cubicBezTo>
                  <a:cubicBezTo>
                    <a:pt x="58644" y="80963"/>
                    <a:pt x="71438" y="93756"/>
                    <a:pt x="71438" y="109538"/>
                  </a:cubicBezTo>
                  <a:cubicBezTo>
                    <a:pt x="71438" y="125319"/>
                    <a:pt x="58644" y="138113"/>
                    <a:pt x="42863" y="138113"/>
                  </a:cubicBezTo>
                  <a:close/>
                </a:path>
              </a:pathLst>
            </a:cu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
          <p:nvSpPr>
            <p:cNvPr id="55" name="TextBox 54">
              <a:extLst>
                <a:ext uri="{FF2B5EF4-FFF2-40B4-BE49-F238E27FC236}">
                  <a16:creationId xmlns:a16="http://schemas.microsoft.com/office/drawing/2014/main" id="{DE964AD1-72B1-EF73-4E3A-F9CC7EFBFB8C}"/>
                </a:ext>
              </a:extLst>
            </p:cNvPr>
            <p:cNvSpPr txBox="1"/>
            <p:nvPr/>
          </p:nvSpPr>
          <p:spPr>
            <a:xfrm>
              <a:off x="10254933" y="1407452"/>
              <a:ext cx="1507294" cy="313932"/>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Semantic Search</a:t>
              </a:r>
            </a:p>
          </p:txBody>
        </p:sp>
      </p:grpSp>
      <p:sp>
        <p:nvSpPr>
          <p:cNvPr id="68" name="Rectangle 67">
            <a:extLst>
              <a:ext uri="{FF2B5EF4-FFF2-40B4-BE49-F238E27FC236}">
                <a16:creationId xmlns:a16="http://schemas.microsoft.com/office/drawing/2014/main" id="{86F283AA-DED8-C51E-D5E4-1ED23031F0A0}"/>
              </a:ext>
            </a:extLst>
          </p:cNvPr>
          <p:cNvSpPr/>
          <p:nvPr/>
        </p:nvSpPr>
        <p:spPr bwMode="auto">
          <a:xfrm>
            <a:off x="3427582" y="2124957"/>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CA" sz="1300">
                <a:solidFill>
                  <a:srgbClr val="FFFFFF"/>
                </a:solidFill>
                <a:latin typeface="Segoe UI"/>
              </a:rPr>
              <a:t>Call Center Analytics: Summary of customer support conversation logs</a:t>
            </a:r>
            <a:endParaRPr kumimoji="0" lang="en-CA" sz="1300" b="0" i="0" u="none" strike="noStrike" kern="1200" cap="none" spc="0" normalizeH="0" baseline="0" noProof="0">
              <a:ln>
                <a:noFill/>
              </a:ln>
              <a:solidFill>
                <a:srgbClr val="FFFFFF"/>
              </a:soli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E0706128-EAEC-63B8-1CFD-8F1B4354DEEB}"/>
              </a:ext>
              <a:ext uri="{C183D7F6-B498-43B3-948B-1728B52AA6E4}">
                <adec:decorative xmlns:adec="http://schemas.microsoft.com/office/drawing/2017/decorative" val="1"/>
              </a:ext>
            </a:extLst>
          </p:cNvPr>
          <p:cNvCxnSpPr>
            <a:cxnSpLocks/>
          </p:cNvCxnSpPr>
          <p:nvPr/>
        </p:nvCxnSpPr>
        <p:spPr>
          <a:xfrm>
            <a:off x="9027110" y="1661203"/>
            <a:ext cx="0" cy="3153217"/>
          </a:xfrm>
          <a:prstGeom prst="line">
            <a:avLst/>
          </a:prstGeom>
          <a:ln w="15875" cap="flat" cmpd="sng" algn="ctr">
            <a:gradFill>
              <a:gsLst>
                <a:gs pos="76000">
                  <a:srgbClr val="D5C0F6"/>
                </a:gs>
                <a:gs pos="17000">
                  <a:schemeClr val="accent1">
                    <a:lumMod val="45000"/>
                    <a:lumOff val="55000"/>
                  </a:schemeClr>
                </a:gs>
                <a:gs pos="39000">
                  <a:schemeClr val="accent1">
                    <a:lumMod val="45000"/>
                    <a:lumOff val="55000"/>
                  </a:schemeClr>
                </a:gs>
              </a:gsLst>
              <a:lin ang="5400000" scaled="1"/>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5" name="Rectangle 74">
            <a:extLst>
              <a:ext uri="{FF2B5EF4-FFF2-40B4-BE49-F238E27FC236}">
                <a16:creationId xmlns:a16="http://schemas.microsoft.com/office/drawing/2014/main" id="{0068E43B-5F90-A03A-D021-1C68C2EE0380}"/>
              </a:ext>
            </a:extLst>
          </p:cNvPr>
          <p:cNvSpPr/>
          <p:nvPr/>
        </p:nvSpPr>
        <p:spPr bwMode="auto">
          <a:xfrm>
            <a:off x="6357788" y="2124957"/>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300" b="0" i="0" u="none" strike="noStrike" kern="1200" cap="none" spc="0" normalizeH="0" baseline="0" noProof="0">
                <a:ln>
                  <a:noFill/>
                </a:ln>
                <a:solidFill>
                  <a:srgbClr val="FFFFFF"/>
                </a:solidFill>
                <a:effectLst/>
                <a:uLnTx/>
                <a:uFillTx/>
                <a:latin typeface="Segoe UI"/>
                <a:ea typeface="+mn-ea"/>
                <a:cs typeface="+mn-cs"/>
              </a:rPr>
              <a:t>Convert Natural Language to SQL (or vice versa) for telemetry data</a:t>
            </a:r>
          </a:p>
        </p:txBody>
      </p:sp>
      <p:sp>
        <p:nvSpPr>
          <p:cNvPr id="84" name="Rectangle 83">
            <a:extLst>
              <a:ext uri="{FF2B5EF4-FFF2-40B4-BE49-F238E27FC236}">
                <a16:creationId xmlns:a16="http://schemas.microsoft.com/office/drawing/2014/main" id="{F08C9A50-CA4B-59CC-E168-B3BA2BBCE0B2}"/>
              </a:ext>
            </a:extLst>
          </p:cNvPr>
          <p:cNvSpPr/>
          <p:nvPr/>
        </p:nvSpPr>
        <p:spPr bwMode="auto">
          <a:xfrm>
            <a:off x="3427582" y="3096720"/>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300" b="0" i="0" u="none" strike="noStrike" kern="1200" cap="none" spc="0" normalizeH="0" baseline="0" noProof="0">
                <a:ln>
                  <a:noFill/>
                </a:ln>
                <a:solidFill>
                  <a:srgbClr val="FFFFFF"/>
                </a:solidFill>
                <a:effectLst/>
                <a:uLnTx/>
                <a:uFillTx/>
                <a:latin typeface="Segoe UI"/>
                <a:ea typeface="+mn-ea"/>
                <a:cs typeface="+mn-cs"/>
              </a:rPr>
              <a:t>Subject Matter Expert Document Summarization (e.g. </a:t>
            </a:r>
            <a:r>
              <a:rPr lang="en-CA" sz="1300">
                <a:solidFill>
                  <a:srgbClr val="FFFFFF"/>
                </a:solidFill>
                <a:latin typeface="Segoe UI"/>
              </a:rPr>
              <a:t>financial reporting, analyst articles)</a:t>
            </a:r>
            <a:endParaRPr kumimoji="0" lang="en-CA" sz="1300" b="0" i="0" u="none" strike="noStrike" kern="1200" cap="none" spc="0" normalizeH="0" baseline="0" noProof="0">
              <a:ln>
                <a:noFill/>
              </a:ln>
              <a:solidFill>
                <a:srgbClr val="FFFFFF"/>
              </a:solidFill>
              <a:effectLst/>
              <a:uLnTx/>
              <a:uFillTx/>
              <a:latin typeface="Segoe UI"/>
              <a:ea typeface="+mn-ea"/>
              <a:cs typeface="+mn-cs"/>
            </a:endParaRPr>
          </a:p>
        </p:txBody>
      </p:sp>
      <p:sp>
        <p:nvSpPr>
          <p:cNvPr id="85" name="Rectangle 84">
            <a:extLst>
              <a:ext uri="{FF2B5EF4-FFF2-40B4-BE49-F238E27FC236}">
                <a16:creationId xmlns:a16="http://schemas.microsoft.com/office/drawing/2014/main" id="{77F36609-B234-7A39-9520-15370B65D012}"/>
              </a:ext>
            </a:extLst>
          </p:cNvPr>
          <p:cNvSpPr/>
          <p:nvPr/>
        </p:nvSpPr>
        <p:spPr bwMode="auto">
          <a:xfrm>
            <a:off x="6357788" y="3096720"/>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300" b="0" i="0" u="none" strike="noStrike" kern="1200" cap="none" spc="0" normalizeH="0" baseline="0" noProof="0">
                <a:ln>
                  <a:noFill/>
                </a:ln>
                <a:solidFill>
                  <a:srgbClr val="FFFFFF"/>
                </a:solidFill>
                <a:effectLst/>
                <a:uLnTx/>
                <a:uFillTx/>
                <a:latin typeface="Segoe UI"/>
                <a:ea typeface="+mn-ea"/>
                <a:cs typeface="+mn-cs"/>
              </a:rPr>
              <a:t>Convert Natural Language to Query Proprietary Data Models</a:t>
            </a:r>
          </a:p>
        </p:txBody>
      </p:sp>
      <p:sp>
        <p:nvSpPr>
          <p:cNvPr id="86" name="Rectangle 85">
            <a:extLst>
              <a:ext uri="{FF2B5EF4-FFF2-40B4-BE49-F238E27FC236}">
                <a16:creationId xmlns:a16="http://schemas.microsoft.com/office/drawing/2014/main" id="{3B675AE3-5002-6164-73F1-A8EE692E563C}"/>
              </a:ext>
            </a:extLst>
          </p:cNvPr>
          <p:cNvSpPr/>
          <p:nvPr/>
        </p:nvSpPr>
        <p:spPr bwMode="auto">
          <a:xfrm>
            <a:off x="6368732" y="4030589"/>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300" b="0" i="0" u="none" strike="noStrike" kern="1200" cap="none" spc="0" normalizeH="0" baseline="0" noProof="0">
                <a:ln>
                  <a:noFill/>
                </a:ln>
                <a:solidFill>
                  <a:srgbClr val="FFFFFF"/>
                </a:solidFill>
                <a:effectLst/>
                <a:uLnTx/>
                <a:uFillTx/>
                <a:latin typeface="Segoe UI"/>
                <a:ea typeface="+mn-ea"/>
                <a:cs typeface="+mn-cs"/>
              </a:rPr>
              <a:t>Code Documentation</a:t>
            </a:r>
          </a:p>
        </p:txBody>
      </p:sp>
      <p:cxnSp>
        <p:nvCxnSpPr>
          <p:cNvPr id="88" name="Straight Connector 87">
            <a:extLst>
              <a:ext uri="{FF2B5EF4-FFF2-40B4-BE49-F238E27FC236}">
                <a16:creationId xmlns:a16="http://schemas.microsoft.com/office/drawing/2014/main" id="{A8F293BB-3A09-F4BE-C6E4-F11E36D1EDBC}"/>
              </a:ext>
              <a:ext uri="{C183D7F6-B498-43B3-948B-1728B52AA6E4}">
                <adec:decorative xmlns:adec="http://schemas.microsoft.com/office/drawing/2017/decorative" val="1"/>
              </a:ext>
            </a:extLst>
          </p:cNvPr>
          <p:cNvCxnSpPr>
            <a:cxnSpLocks/>
          </p:cNvCxnSpPr>
          <p:nvPr/>
        </p:nvCxnSpPr>
        <p:spPr>
          <a:xfrm>
            <a:off x="6060489" y="1665315"/>
            <a:ext cx="0" cy="3214898"/>
          </a:xfrm>
          <a:prstGeom prst="line">
            <a:avLst/>
          </a:prstGeom>
          <a:ln w="15875" cap="flat" cmpd="sng" algn="ctr">
            <a:gradFill>
              <a:gsLst>
                <a:gs pos="76000">
                  <a:srgbClr val="D5C0F6"/>
                </a:gs>
                <a:gs pos="17000">
                  <a:schemeClr val="accent1">
                    <a:lumMod val="45000"/>
                    <a:lumOff val="55000"/>
                  </a:schemeClr>
                </a:gs>
                <a:gs pos="39000">
                  <a:schemeClr val="accent1">
                    <a:lumMod val="45000"/>
                    <a:lumOff val="55000"/>
                  </a:schemeClr>
                </a:gs>
              </a:gsLst>
              <a:lin ang="5400000" scaled="1"/>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9" name="Straight Connector 88">
            <a:extLst>
              <a:ext uri="{FF2B5EF4-FFF2-40B4-BE49-F238E27FC236}">
                <a16:creationId xmlns:a16="http://schemas.microsoft.com/office/drawing/2014/main" id="{74D45EF5-3091-874C-E740-813FC49E3F44}"/>
              </a:ext>
              <a:ext uri="{C183D7F6-B498-43B3-948B-1728B52AA6E4}">
                <adec:decorative xmlns:adec="http://schemas.microsoft.com/office/drawing/2017/decorative" val="1"/>
              </a:ext>
            </a:extLst>
          </p:cNvPr>
          <p:cNvCxnSpPr>
            <a:cxnSpLocks/>
          </p:cNvCxnSpPr>
          <p:nvPr/>
        </p:nvCxnSpPr>
        <p:spPr>
          <a:xfrm>
            <a:off x="3018407" y="1751309"/>
            <a:ext cx="0" cy="3063111"/>
          </a:xfrm>
          <a:prstGeom prst="line">
            <a:avLst/>
          </a:prstGeom>
          <a:ln w="15875" cap="flat" cmpd="sng" algn="ctr">
            <a:gradFill>
              <a:gsLst>
                <a:gs pos="76000">
                  <a:srgbClr val="D5C0F6"/>
                </a:gs>
                <a:gs pos="17000">
                  <a:schemeClr val="accent1">
                    <a:lumMod val="45000"/>
                    <a:lumOff val="55000"/>
                  </a:schemeClr>
                </a:gs>
                <a:gs pos="39000">
                  <a:schemeClr val="accent1">
                    <a:lumMod val="45000"/>
                    <a:lumOff val="55000"/>
                  </a:schemeClr>
                </a:gs>
              </a:gsLst>
              <a:lin ang="5400000" scaled="1"/>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0" name="Rectangle 89">
            <a:extLst>
              <a:ext uri="{FF2B5EF4-FFF2-40B4-BE49-F238E27FC236}">
                <a16:creationId xmlns:a16="http://schemas.microsoft.com/office/drawing/2014/main" id="{5693047F-3091-B640-9A74-B6608865C843}"/>
              </a:ext>
            </a:extLst>
          </p:cNvPr>
          <p:cNvSpPr/>
          <p:nvPr/>
        </p:nvSpPr>
        <p:spPr bwMode="auto">
          <a:xfrm>
            <a:off x="9289802" y="2124957"/>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CA" sz="1300">
                <a:solidFill>
                  <a:srgbClr val="FFFFFF"/>
                </a:solidFill>
                <a:latin typeface="Segoe UI"/>
              </a:rPr>
              <a:t>Search reviews for a specific product / service</a:t>
            </a:r>
            <a:endParaRPr kumimoji="0" lang="en-CA" sz="1300" b="0" i="0" u="none" strike="noStrike" kern="1200" cap="none" spc="0" normalizeH="0" baseline="0" noProof="0">
              <a:ln>
                <a:noFill/>
              </a:ln>
              <a:solidFill>
                <a:srgbClr val="FFFFFF"/>
              </a:solidFill>
              <a:effectLst/>
              <a:uLnTx/>
              <a:uFillTx/>
              <a:latin typeface="Segoe UI"/>
              <a:ea typeface="+mn-ea"/>
              <a:cs typeface="+mn-cs"/>
            </a:endParaRPr>
          </a:p>
        </p:txBody>
      </p:sp>
      <p:sp>
        <p:nvSpPr>
          <p:cNvPr id="91" name="Rectangle 90">
            <a:extLst>
              <a:ext uri="{FF2B5EF4-FFF2-40B4-BE49-F238E27FC236}">
                <a16:creationId xmlns:a16="http://schemas.microsoft.com/office/drawing/2014/main" id="{ECA1CE44-304D-E2EF-12C6-68D917E38211}"/>
              </a:ext>
            </a:extLst>
          </p:cNvPr>
          <p:cNvSpPr/>
          <p:nvPr/>
        </p:nvSpPr>
        <p:spPr bwMode="auto">
          <a:xfrm>
            <a:off x="3427582" y="4024594"/>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CA" sz="1300">
                <a:solidFill>
                  <a:srgbClr val="FFFFFF"/>
                </a:solidFill>
                <a:latin typeface="Segoe UI"/>
              </a:rPr>
              <a:t>Social Media Trends Summarization</a:t>
            </a:r>
            <a:endParaRPr kumimoji="0" lang="en-CA" sz="1300" b="0" i="0" u="none" strike="noStrike" kern="1200" cap="none" spc="0" normalizeH="0" baseline="0" noProof="0">
              <a:ln>
                <a:noFill/>
              </a:ln>
              <a:solidFill>
                <a:srgbClr val="FFFFFF"/>
              </a:solidFill>
              <a:effectLst/>
              <a:uLnTx/>
              <a:uFillTx/>
              <a:latin typeface="Segoe UI"/>
              <a:ea typeface="+mn-ea"/>
              <a:cs typeface="+mn-cs"/>
            </a:endParaRPr>
          </a:p>
        </p:txBody>
      </p:sp>
      <p:sp>
        <p:nvSpPr>
          <p:cNvPr id="92" name="Rectangle 91">
            <a:extLst>
              <a:ext uri="{FF2B5EF4-FFF2-40B4-BE49-F238E27FC236}">
                <a16:creationId xmlns:a16="http://schemas.microsoft.com/office/drawing/2014/main" id="{21829D31-F687-551A-1C6E-8484309C52AF}"/>
              </a:ext>
            </a:extLst>
          </p:cNvPr>
          <p:cNvSpPr/>
          <p:nvPr/>
        </p:nvSpPr>
        <p:spPr bwMode="auto">
          <a:xfrm>
            <a:off x="9278858" y="3096720"/>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a:r>
              <a:rPr lang="en-US" sz="1300">
                <a:solidFill>
                  <a:srgbClr val="FFFFFF"/>
                </a:solidFill>
                <a:latin typeface="Segoe UI"/>
              </a:rPr>
              <a:t>Information Discovery and Knowledge Mining</a:t>
            </a:r>
          </a:p>
        </p:txBody>
      </p:sp>
      <p:sp>
        <p:nvSpPr>
          <p:cNvPr id="108" name="Rectangle 107">
            <a:extLst>
              <a:ext uri="{FF2B5EF4-FFF2-40B4-BE49-F238E27FC236}">
                <a16:creationId xmlns:a16="http://schemas.microsoft.com/office/drawing/2014/main" id="{9C0D59AF-1F34-936F-F7C8-BB0E71A2A67D}"/>
              </a:ext>
            </a:extLst>
          </p:cNvPr>
          <p:cNvSpPr/>
          <p:nvPr/>
        </p:nvSpPr>
        <p:spPr bwMode="auto">
          <a:xfrm>
            <a:off x="280923" y="5529976"/>
            <a:ext cx="11559131" cy="340293"/>
          </a:xfrm>
          <a:prstGeom prst="rect">
            <a:avLst/>
          </a:prstGeom>
          <a:gradFill>
            <a:gsLst>
              <a:gs pos="0">
                <a:srgbClr val="00B050"/>
              </a:gs>
              <a:gs pos="30000">
                <a:schemeClr val="bg1"/>
              </a:gs>
            </a:gsLst>
            <a:lin ang="162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CA" sz="1400">
                <a:solidFill>
                  <a:srgbClr val="FFFFFF"/>
                </a:solidFill>
                <a:latin typeface="Segoe UI"/>
              </a:rPr>
              <a:t>End to End Call Center Analytics: Classification, Sentiment, Entity Extraction, Summarization and Email Generation</a:t>
            </a:r>
            <a:endParaRPr kumimoji="0" lang="en-CA" sz="14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09" name="Straight Connector 108">
            <a:extLst>
              <a:ext uri="{FF2B5EF4-FFF2-40B4-BE49-F238E27FC236}">
                <a16:creationId xmlns:a16="http://schemas.microsoft.com/office/drawing/2014/main" id="{FEA9686B-08D7-A996-FF3B-E27AD86A263F}"/>
              </a:ext>
              <a:ext uri="{C183D7F6-B498-43B3-948B-1728B52AA6E4}">
                <adec:decorative xmlns:adec="http://schemas.microsoft.com/office/drawing/2017/decorative" val="1"/>
              </a:ext>
            </a:extLst>
          </p:cNvPr>
          <p:cNvCxnSpPr>
            <a:cxnSpLocks/>
          </p:cNvCxnSpPr>
          <p:nvPr/>
        </p:nvCxnSpPr>
        <p:spPr>
          <a:xfrm>
            <a:off x="331304" y="5240362"/>
            <a:ext cx="11430923" cy="0"/>
          </a:xfrm>
          <a:prstGeom prst="line">
            <a:avLst/>
          </a:prstGeom>
          <a:ln w="15875" cap="flat" cmpd="sng" algn="ctr">
            <a:solidFill>
              <a:srgbClr val="FFFF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3" name="TextBox 112">
            <a:extLst>
              <a:ext uri="{FF2B5EF4-FFF2-40B4-BE49-F238E27FC236}">
                <a16:creationId xmlns:a16="http://schemas.microsoft.com/office/drawing/2014/main" id="{EC4B02E5-18D7-6F8F-66E1-6ECF3DF0B7C0}"/>
              </a:ext>
            </a:extLst>
          </p:cNvPr>
          <p:cNvSpPr txBox="1"/>
          <p:nvPr/>
        </p:nvSpPr>
        <p:spPr>
          <a:xfrm>
            <a:off x="4120888" y="5051923"/>
            <a:ext cx="4473800" cy="307777"/>
          </a:xfrm>
          <a:prstGeom prst="rect">
            <a:avLst/>
          </a:prstGeom>
          <a:solidFill>
            <a:schemeClr val="bg1"/>
          </a:solidFill>
        </p:spPr>
        <p:txBody>
          <a:bodyPr wrap="square" lIns="0" tIns="0" rIns="0" bIns="0" rtlCol="0">
            <a:spAutoFit/>
          </a:bodyPr>
          <a:lstStyle/>
          <a:p>
            <a:pPr algn="ctr"/>
            <a:r>
              <a:rPr lang="en-US" sz="2000">
                <a:gradFill>
                  <a:gsLst>
                    <a:gs pos="2917">
                      <a:schemeClr val="tx1"/>
                    </a:gs>
                    <a:gs pos="30000">
                      <a:schemeClr val="tx1"/>
                    </a:gs>
                  </a:gsLst>
                  <a:lin ang="5400000" scaled="0"/>
                </a:gradFill>
              </a:rPr>
              <a:t>Examples of Multiple Model Use Cases</a:t>
            </a:r>
          </a:p>
        </p:txBody>
      </p:sp>
      <p:sp>
        <p:nvSpPr>
          <p:cNvPr id="114" name="Rectangle 113">
            <a:extLst>
              <a:ext uri="{FF2B5EF4-FFF2-40B4-BE49-F238E27FC236}">
                <a16:creationId xmlns:a16="http://schemas.microsoft.com/office/drawing/2014/main" id="{0F8DCCA0-E036-DAED-6A3C-9BB2034D7012}"/>
              </a:ext>
            </a:extLst>
          </p:cNvPr>
          <p:cNvSpPr/>
          <p:nvPr/>
        </p:nvSpPr>
        <p:spPr bwMode="auto">
          <a:xfrm>
            <a:off x="280923" y="5988036"/>
            <a:ext cx="11559131" cy="340293"/>
          </a:xfrm>
          <a:prstGeom prst="rect">
            <a:avLst/>
          </a:prstGeom>
          <a:gradFill>
            <a:gsLst>
              <a:gs pos="0">
                <a:srgbClr val="00B050"/>
              </a:gs>
              <a:gs pos="30000">
                <a:schemeClr val="bg1"/>
              </a:gs>
            </a:gsLst>
            <a:lin ang="162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CA" sz="1400">
                <a:solidFill>
                  <a:srgbClr val="FFFFFF"/>
                </a:solidFill>
                <a:latin typeface="Segoe UI"/>
              </a:rPr>
              <a:t>Customer 360: Hyper-personalisation using timely Summarization of customer queries &amp; trends, Search, and Content Generation</a:t>
            </a:r>
            <a:endParaRPr kumimoji="0" lang="en-CA" sz="14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Rectangle 114">
            <a:extLst>
              <a:ext uri="{FF2B5EF4-FFF2-40B4-BE49-F238E27FC236}">
                <a16:creationId xmlns:a16="http://schemas.microsoft.com/office/drawing/2014/main" id="{C3007B8A-6CEA-045F-EBD4-A45180858DC1}"/>
              </a:ext>
            </a:extLst>
          </p:cNvPr>
          <p:cNvSpPr/>
          <p:nvPr/>
        </p:nvSpPr>
        <p:spPr bwMode="auto">
          <a:xfrm>
            <a:off x="417862" y="2124957"/>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CA" sz="1300">
                <a:solidFill>
                  <a:srgbClr val="FFFFFF"/>
                </a:solidFill>
                <a:latin typeface="Segoe UI"/>
              </a:rPr>
              <a:t>Call Center Analytics: Automatically generate responses to customer inquiries</a:t>
            </a:r>
            <a:endParaRPr kumimoji="0" lang="en-CA" sz="13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Rectangle 115">
            <a:extLst>
              <a:ext uri="{FF2B5EF4-FFF2-40B4-BE49-F238E27FC236}">
                <a16:creationId xmlns:a16="http://schemas.microsoft.com/office/drawing/2014/main" id="{E5EB656C-C388-E60B-DDBD-21B3981D3CD3}"/>
              </a:ext>
            </a:extLst>
          </p:cNvPr>
          <p:cNvSpPr/>
          <p:nvPr/>
        </p:nvSpPr>
        <p:spPr bwMode="auto">
          <a:xfrm>
            <a:off x="417862" y="3100049"/>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CA" sz="1300">
                <a:solidFill>
                  <a:srgbClr val="FFFFFF"/>
                </a:solidFill>
                <a:latin typeface="Segoe UI"/>
              </a:rPr>
              <a:t>Generate personalised UI for your website</a:t>
            </a:r>
            <a:endParaRPr kumimoji="0" lang="en-CA" sz="13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Rectangle 116">
            <a:extLst>
              <a:ext uri="{FF2B5EF4-FFF2-40B4-BE49-F238E27FC236}">
                <a16:creationId xmlns:a16="http://schemas.microsoft.com/office/drawing/2014/main" id="{EDE7FFBD-A9F7-1022-25C2-6BE4F719B08D}"/>
              </a:ext>
            </a:extLst>
          </p:cNvPr>
          <p:cNvSpPr/>
          <p:nvPr/>
        </p:nvSpPr>
        <p:spPr bwMode="auto">
          <a:xfrm>
            <a:off x="280923" y="6423551"/>
            <a:ext cx="11559131" cy="340293"/>
          </a:xfrm>
          <a:prstGeom prst="rect">
            <a:avLst/>
          </a:prstGeom>
          <a:gradFill>
            <a:gsLst>
              <a:gs pos="0">
                <a:srgbClr val="00B050"/>
              </a:gs>
              <a:gs pos="30000">
                <a:schemeClr val="bg1"/>
              </a:gs>
            </a:gsLst>
            <a:lin ang="162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400" i="0" u="none" strike="noStrike" kern="1200" cap="none" spc="0" normalizeH="0" baseline="0" noProof="0">
                <a:ln>
                  <a:noFill/>
                </a:ln>
                <a:solidFill>
                  <a:srgbClr val="FFFFFF"/>
                </a:solidFill>
                <a:effectLst/>
                <a:uLnTx/>
                <a:uFillTx/>
                <a:latin typeface="Segoe UI"/>
                <a:ea typeface="+mn-ea"/>
                <a:cs typeface="+mn-cs"/>
              </a:rPr>
              <a:t>Business Process Automation</a:t>
            </a:r>
            <a:r>
              <a:rPr kumimoji="0" lang="en-CA" sz="1400" b="0" i="0" u="none" strike="noStrike" kern="1200" cap="none" spc="0" normalizeH="0" baseline="0" noProof="0">
                <a:ln>
                  <a:noFill/>
                </a:ln>
                <a:solidFill>
                  <a:srgbClr val="FFFFFF"/>
                </a:solidFill>
                <a:effectLst/>
                <a:uLnTx/>
                <a:uFillTx/>
                <a:latin typeface="Segoe UI"/>
                <a:ea typeface="+mn-ea"/>
                <a:cs typeface="+mn-cs"/>
              </a:rPr>
              <a:t>: Search through structured &amp; unstructured documentation</a:t>
            </a:r>
            <a:r>
              <a:rPr lang="en-CA" sz="1400">
                <a:solidFill>
                  <a:srgbClr val="FFFFFF"/>
                </a:solidFill>
                <a:latin typeface="Segoe UI"/>
              </a:rPr>
              <a:t>, Generate Code to query data models, Content Generation</a:t>
            </a:r>
            <a:endParaRPr kumimoji="0" lang="en-CA"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38" name="Group 137" descr="Code generation">
            <a:extLst>
              <a:ext uri="{FF2B5EF4-FFF2-40B4-BE49-F238E27FC236}">
                <a16:creationId xmlns:a16="http://schemas.microsoft.com/office/drawing/2014/main" id="{44AF64BF-8B5D-5D7A-52F8-2E44AD08F2DE}"/>
              </a:ext>
            </a:extLst>
          </p:cNvPr>
          <p:cNvGrpSpPr/>
          <p:nvPr/>
        </p:nvGrpSpPr>
        <p:grpSpPr>
          <a:xfrm>
            <a:off x="6477793" y="1386313"/>
            <a:ext cx="2161489" cy="558743"/>
            <a:chOff x="6477793" y="1384560"/>
            <a:chExt cx="2161489" cy="558743"/>
          </a:xfrm>
        </p:grpSpPr>
        <p:sp>
          <p:nvSpPr>
            <p:cNvPr id="53" name="TextBox 52">
              <a:extLst>
                <a:ext uri="{FF2B5EF4-FFF2-40B4-BE49-F238E27FC236}">
                  <a16:creationId xmlns:a16="http://schemas.microsoft.com/office/drawing/2014/main" id="{4DC40F92-A716-4A06-9433-3B4DE3442E31}"/>
                </a:ext>
              </a:extLst>
            </p:cNvPr>
            <p:cNvSpPr txBox="1"/>
            <p:nvPr/>
          </p:nvSpPr>
          <p:spPr>
            <a:xfrm>
              <a:off x="7215808" y="1384560"/>
              <a:ext cx="1423474" cy="535531"/>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Code</a:t>
              </a:r>
            </a:p>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generation</a:t>
              </a:r>
            </a:p>
          </p:txBody>
        </p:sp>
        <p:grpSp>
          <p:nvGrpSpPr>
            <p:cNvPr id="134" name="Group 133">
              <a:extLst>
                <a:ext uri="{FF2B5EF4-FFF2-40B4-BE49-F238E27FC236}">
                  <a16:creationId xmlns:a16="http://schemas.microsoft.com/office/drawing/2014/main" id="{FD83FB8D-F125-D68F-29E0-82BF7911D437}"/>
                </a:ext>
              </a:extLst>
            </p:cNvPr>
            <p:cNvGrpSpPr/>
            <p:nvPr/>
          </p:nvGrpSpPr>
          <p:grpSpPr>
            <a:xfrm>
              <a:off x="6477793" y="1427148"/>
              <a:ext cx="612141" cy="516155"/>
              <a:chOff x="-1070323" y="2979734"/>
              <a:chExt cx="612141" cy="516155"/>
            </a:xfrm>
          </p:grpSpPr>
          <p:pic>
            <p:nvPicPr>
              <p:cNvPr id="132" name="Graphic 131" descr="Monitor with solid fill">
                <a:extLst>
                  <a:ext uri="{FF2B5EF4-FFF2-40B4-BE49-F238E27FC236}">
                    <a16:creationId xmlns:a16="http://schemas.microsoft.com/office/drawing/2014/main" id="{6F12B96D-22D5-C40C-C12D-B6FE8BFB93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0323" y="2979734"/>
                <a:ext cx="516155" cy="516155"/>
              </a:xfrm>
              <a:prstGeom prst="rect">
                <a:avLst/>
              </a:prstGeom>
            </p:spPr>
          </p:pic>
          <p:sp>
            <p:nvSpPr>
              <p:cNvPr id="133" name="Graphic 22">
                <a:extLst>
                  <a:ext uri="{FF2B5EF4-FFF2-40B4-BE49-F238E27FC236}">
                    <a16:creationId xmlns:a16="http://schemas.microsoft.com/office/drawing/2014/main" id="{1E2408E2-ED24-DF89-8CB8-6DD07F208A6E}"/>
                  </a:ext>
                </a:extLst>
              </p:cNvPr>
              <p:cNvSpPr/>
              <p:nvPr/>
            </p:nvSpPr>
            <p:spPr>
              <a:xfrm>
                <a:off x="-737456" y="2996431"/>
                <a:ext cx="279274" cy="261809"/>
              </a:xfrm>
              <a:custGeom>
                <a:avLst/>
                <a:gdLst>
                  <a:gd name="connsiteX0" fmla="*/ 132313 w 190499"/>
                  <a:gd name="connsiteY0" fmla="*/ 9985 h 196445"/>
                  <a:gd name="connsiteX1" fmla="*/ 180517 w 190499"/>
                  <a:gd name="connsiteY1" fmla="*/ 9983 h 196445"/>
                  <a:gd name="connsiteX2" fmla="*/ 180518 w 190499"/>
                  <a:gd name="connsiteY2" fmla="*/ 58184 h 196445"/>
                  <a:gd name="connsiteX3" fmla="*/ 172022 w 190499"/>
                  <a:gd name="connsiteY3" fmla="*/ 66681 h 196445"/>
                  <a:gd name="connsiteX4" fmla="*/ 123820 w 190499"/>
                  <a:gd name="connsiteY4" fmla="*/ 18478 h 196445"/>
                  <a:gd name="connsiteX5" fmla="*/ 132313 w 190499"/>
                  <a:gd name="connsiteY5" fmla="*/ 9985 h 196445"/>
                  <a:gd name="connsiteX6" fmla="*/ 113718 w 190499"/>
                  <a:gd name="connsiteY6" fmla="*/ 28581 h 196445"/>
                  <a:gd name="connsiteX7" fmla="*/ 18488 w 190499"/>
                  <a:gd name="connsiteY7" fmla="*/ 123822 h 196445"/>
                  <a:gd name="connsiteX8" fmla="*/ 10630 w 190499"/>
                  <a:gd name="connsiteY8" fmla="*/ 137886 h 196445"/>
                  <a:gd name="connsiteX9" fmla="*/ 194 w 190499"/>
                  <a:gd name="connsiteY9" fmla="*/ 181715 h 196445"/>
                  <a:gd name="connsiteX10" fmla="*/ 2092 w 190499"/>
                  <a:gd name="connsiteY10" fmla="*/ 188421 h 196445"/>
                  <a:gd name="connsiteX11" fmla="*/ 8799 w 190499"/>
                  <a:gd name="connsiteY11" fmla="*/ 190319 h 196445"/>
                  <a:gd name="connsiteX12" fmla="*/ 52625 w 190499"/>
                  <a:gd name="connsiteY12" fmla="*/ 179884 h 196445"/>
                  <a:gd name="connsiteX13" fmla="*/ 66693 w 190499"/>
                  <a:gd name="connsiteY13" fmla="*/ 172023 h 196445"/>
                  <a:gd name="connsiteX14" fmla="*/ 77657 w 190499"/>
                  <a:gd name="connsiteY14" fmla="*/ 161058 h 196445"/>
                  <a:gd name="connsiteX15" fmla="*/ 76200 w 190499"/>
                  <a:gd name="connsiteY15" fmla="*/ 147644 h 196445"/>
                  <a:gd name="connsiteX16" fmla="*/ 138112 w 190499"/>
                  <a:gd name="connsiteY16" fmla="*/ 85731 h 196445"/>
                  <a:gd name="connsiteX17" fmla="*/ 151519 w 190499"/>
                  <a:gd name="connsiteY17" fmla="*/ 87187 h 196445"/>
                  <a:gd name="connsiteX18" fmla="*/ 161920 w 190499"/>
                  <a:gd name="connsiteY18" fmla="*/ 76784 h 196445"/>
                  <a:gd name="connsiteX19" fmla="*/ 113718 w 190499"/>
                  <a:gd name="connsiteY19" fmla="*/ 28581 h 196445"/>
                  <a:gd name="connsiteX20" fmla="*/ 107415 w 190499"/>
                  <a:gd name="connsiteY20" fmla="*/ 114077 h 196445"/>
                  <a:gd name="connsiteX21" fmla="*/ 93688 w 190499"/>
                  <a:gd name="connsiteY21" fmla="*/ 137853 h 196445"/>
                  <a:gd name="connsiteX22" fmla="*/ 88123 w 190499"/>
                  <a:gd name="connsiteY22" fmla="*/ 139229 h 196445"/>
                  <a:gd name="connsiteX23" fmla="*/ 87474 w 190499"/>
                  <a:gd name="connsiteY23" fmla="*/ 147647 h 196445"/>
                  <a:gd name="connsiteX24" fmla="*/ 88184 w 190499"/>
                  <a:gd name="connsiteY24" fmla="*/ 156442 h 196445"/>
                  <a:gd name="connsiteX25" fmla="*/ 93322 w 190499"/>
                  <a:gd name="connsiteY25" fmla="*/ 157679 h 196445"/>
                  <a:gd name="connsiteX26" fmla="*/ 107133 w 190499"/>
                  <a:gd name="connsiteY26" fmla="*/ 181592 h 196445"/>
                  <a:gd name="connsiteX27" fmla="*/ 105359 w 190499"/>
                  <a:gd name="connsiteY27" fmla="*/ 187605 h 196445"/>
                  <a:gd name="connsiteX28" fmla="*/ 119496 w 190499"/>
                  <a:gd name="connsiteY28" fmla="*/ 196382 h 196445"/>
                  <a:gd name="connsiteX29" fmla="*/ 124195 w 190499"/>
                  <a:gd name="connsiteY29" fmla="*/ 191442 h 196445"/>
                  <a:gd name="connsiteX30" fmla="*/ 151808 w 190499"/>
                  <a:gd name="connsiteY30" fmla="*/ 191446 h 196445"/>
                  <a:gd name="connsiteX31" fmla="*/ 156559 w 190499"/>
                  <a:gd name="connsiteY31" fmla="*/ 196445 h 196445"/>
                  <a:gd name="connsiteX32" fmla="*/ 170682 w 190499"/>
                  <a:gd name="connsiteY32" fmla="*/ 187750 h 196445"/>
                  <a:gd name="connsiteX33" fmla="*/ 168796 w 190499"/>
                  <a:gd name="connsiteY33" fmla="*/ 181216 h 196445"/>
                  <a:gd name="connsiteX34" fmla="*/ 182524 w 190499"/>
                  <a:gd name="connsiteY34" fmla="*/ 157440 h 196445"/>
                  <a:gd name="connsiteX35" fmla="*/ 188084 w 190499"/>
                  <a:gd name="connsiteY35" fmla="*/ 156064 h 196445"/>
                  <a:gd name="connsiteX36" fmla="*/ 188733 w 190499"/>
                  <a:gd name="connsiteY36" fmla="*/ 147647 h 196445"/>
                  <a:gd name="connsiteX37" fmla="*/ 188023 w 190499"/>
                  <a:gd name="connsiteY37" fmla="*/ 138849 h 196445"/>
                  <a:gd name="connsiteX38" fmla="*/ 182889 w 190499"/>
                  <a:gd name="connsiteY38" fmla="*/ 137613 h 196445"/>
                  <a:gd name="connsiteX39" fmla="*/ 169078 w 190499"/>
                  <a:gd name="connsiteY39" fmla="*/ 113700 h 196445"/>
                  <a:gd name="connsiteX40" fmla="*/ 170851 w 190499"/>
                  <a:gd name="connsiteY40" fmla="*/ 107692 h 196445"/>
                  <a:gd name="connsiteX41" fmla="*/ 156714 w 190499"/>
                  <a:gd name="connsiteY41" fmla="*/ 98912 h 196445"/>
                  <a:gd name="connsiteX42" fmla="*/ 152017 w 190499"/>
                  <a:gd name="connsiteY42" fmla="*/ 103851 h 196445"/>
                  <a:gd name="connsiteX43" fmla="*/ 124403 w 190499"/>
                  <a:gd name="connsiteY43" fmla="*/ 103846 h 196445"/>
                  <a:gd name="connsiteX44" fmla="*/ 119652 w 190499"/>
                  <a:gd name="connsiteY44" fmla="*/ 98847 h 196445"/>
                  <a:gd name="connsiteX45" fmla="*/ 105528 w 190499"/>
                  <a:gd name="connsiteY45" fmla="*/ 107541 h 196445"/>
                  <a:gd name="connsiteX46" fmla="*/ 107415 w 190499"/>
                  <a:gd name="connsiteY46" fmla="*/ 114077 h 196445"/>
                  <a:gd name="connsiteX47" fmla="*/ 138104 w 190499"/>
                  <a:gd name="connsiteY47" fmla="*/ 161934 h 196445"/>
                  <a:gd name="connsiteX48" fmla="*/ 124296 w 190499"/>
                  <a:gd name="connsiteY48" fmla="*/ 147647 h 196445"/>
                  <a:gd name="connsiteX49" fmla="*/ 138104 w 190499"/>
                  <a:gd name="connsiteY49" fmla="*/ 133359 h 196445"/>
                  <a:gd name="connsiteX50" fmla="*/ 151911 w 190499"/>
                  <a:gd name="connsiteY50" fmla="*/ 147647 h 196445"/>
                  <a:gd name="connsiteX51" fmla="*/ 138104 w 190499"/>
                  <a:gd name="connsiteY51" fmla="*/ 161934 h 19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0499" h="196445">
                    <a:moveTo>
                      <a:pt x="132313" y="9985"/>
                    </a:moveTo>
                    <a:cubicBezTo>
                      <a:pt x="145623" y="-3328"/>
                      <a:pt x="167205" y="-3328"/>
                      <a:pt x="180517" y="9983"/>
                    </a:cubicBezTo>
                    <a:cubicBezTo>
                      <a:pt x="193827" y="23293"/>
                      <a:pt x="193827" y="44874"/>
                      <a:pt x="180518" y="58184"/>
                    </a:cubicBezTo>
                    <a:lnTo>
                      <a:pt x="172022" y="66681"/>
                    </a:lnTo>
                    <a:lnTo>
                      <a:pt x="123820" y="18478"/>
                    </a:lnTo>
                    <a:lnTo>
                      <a:pt x="132313" y="9985"/>
                    </a:lnTo>
                    <a:close/>
                    <a:moveTo>
                      <a:pt x="113718" y="28581"/>
                    </a:moveTo>
                    <a:lnTo>
                      <a:pt x="18488" y="123822"/>
                    </a:lnTo>
                    <a:cubicBezTo>
                      <a:pt x="14618" y="127693"/>
                      <a:pt x="11898" y="132562"/>
                      <a:pt x="10630" y="137886"/>
                    </a:cubicBezTo>
                    <a:lnTo>
                      <a:pt x="194" y="181715"/>
                    </a:lnTo>
                    <a:cubicBezTo>
                      <a:pt x="-380" y="184128"/>
                      <a:pt x="338" y="186667"/>
                      <a:pt x="2092" y="188421"/>
                    </a:cubicBezTo>
                    <a:cubicBezTo>
                      <a:pt x="3847" y="190176"/>
                      <a:pt x="6385" y="190894"/>
                      <a:pt x="8799" y="190319"/>
                    </a:cubicBezTo>
                    <a:lnTo>
                      <a:pt x="52625" y="179884"/>
                    </a:lnTo>
                    <a:cubicBezTo>
                      <a:pt x="57952" y="178616"/>
                      <a:pt x="62822" y="175895"/>
                      <a:pt x="66693" y="172023"/>
                    </a:cubicBezTo>
                    <a:lnTo>
                      <a:pt x="77657" y="161058"/>
                    </a:lnTo>
                    <a:cubicBezTo>
                      <a:pt x="76703" y="156738"/>
                      <a:pt x="76200" y="152250"/>
                      <a:pt x="76200" y="147644"/>
                    </a:cubicBezTo>
                    <a:cubicBezTo>
                      <a:pt x="76200" y="113450"/>
                      <a:pt x="103919" y="85731"/>
                      <a:pt x="138112" y="85731"/>
                    </a:cubicBezTo>
                    <a:cubicBezTo>
                      <a:pt x="142716" y="85731"/>
                      <a:pt x="147202" y="86233"/>
                      <a:pt x="151519" y="87187"/>
                    </a:cubicBezTo>
                    <a:lnTo>
                      <a:pt x="161920" y="76784"/>
                    </a:lnTo>
                    <a:lnTo>
                      <a:pt x="113718" y="28581"/>
                    </a:lnTo>
                    <a:close/>
                    <a:moveTo>
                      <a:pt x="107415" y="114077"/>
                    </a:moveTo>
                    <a:cubicBezTo>
                      <a:pt x="110414" y="124461"/>
                      <a:pt x="104181" y="135256"/>
                      <a:pt x="93688" y="137853"/>
                    </a:cubicBezTo>
                    <a:lnTo>
                      <a:pt x="88123" y="139229"/>
                    </a:lnTo>
                    <a:cubicBezTo>
                      <a:pt x="87696" y="141970"/>
                      <a:pt x="87474" y="144781"/>
                      <a:pt x="87474" y="147647"/>
                    </a:cubicBezTo>
                    <a:cubicBezTo>
                      <a:pt x="87474" y="150644"/>
                      <a:pt x="87717" y="153583"/>
                      <a:pt x="88184" y="156442"/>
                    </a:cubicBezTo>
                    <a:lnTo>
                      <a:pt x="93322" y="157679"/>
                    </a:lnTo>
                    <a:cubicBezTo>
                      <a:pt x="103920" y="160232"/>
                      <a:pt x="110219" y="171138"/>
                      <a:pt x="107133" y="181592"/>
                    </a:cubicBezTo>
                    <a:lnTo>
                      <a:pt x="105359" y="187605"/>
                    </a:lnTo>
                    <a:cubicBezTo>
                      <a:pt x="109542" y="191278"/>
                      <a:pt x="114309" y="194261"/>
                      <a:pt x="119496" y="196382"/>
                    </a:cubicBezTo>
                    <a:lnTo>
                      <a:pt x="124195" y="191442"/>
                    </a:lnTo>
                    <a:cubicBezTo>
                      <a:pt x="131705" y="183543"/>
                      <a:pt x="144300" y="183545"/>
                      <a:pt x="151808" y="191446"/>
                    </a:cubicBezTo>
                    <a:lnTo>
                      <a:pt x="156559" y="196445"/>
                    </a:lnTo>
                    <a:cubicBezTo>
                      <a:pt x="161735" y="194347"/>
                      <a:pt x="166498" y="191392"/>
                      <a:pt x="170682" y="187750"/>
                    </a:cubicBezTo>
                    <a:lnTo>
                      <a:pt x="168796" y="181216"/>
                    </a:lnTo>
                    <a:cubicBezTo>
                      <a:pt x="165798" y="170831"/>
                      <a:pt x="172031" y="160036"/>
                      <a:pt x="182524" y="157440"/>
                    </a:cubicBezTo>
                    <a:lnTo>
                      <a:pt x="188084" y="156064"/>
                    </a:lnTo>
                    <a:cubicBezTo>
                      <a:pt x="188511" y="153323"/>
                      <a:pt x="188733" y="150512"/>
                      <a:pt x="188733" y="147647"/>
                    </a:cubicBezTo>
                    <a:cubicBezTo>
                      <a:pt x="188733" y="144649"/>
                      <a:pt x="188490" y="141710"/>
                      <a:pt x="188023" y="138849"/>
                    </a:cubicBezTo>
                    <a:lnTo>
                      <a:pt x="182889" y="137613"/>
                    </a:lnTo>
                    <a:cubicBezTo>
                      <a:pt x="172292" y="135061"/>
                      <a:pt x="165993" y="124155"/>
                      <a:pt x="169078" y="113700"/>
                    </a:cubicBezTo>
                    <a:lnTo>
                      <a:pt x="170851" y="107692"/>
                    </a:lnTo>
                    <a:cubicBezTo>
                      <a:pt x="166668" y="104017"/>
                      <a:pt x="161901" y="101034"/>
                      <a:pt x="156714" y="98912"/>
                    </a:cubicBezTo>
                    <a:lnTo>
                      <a:pt x="152017" y="103851"/>
                    </a:lnTo>
                    <a:cubicBezTo>
                      <a:pt x="144507" y="111750"/>
                      <a:pt x="131912" y="111747"/>
                      <a:pt x="124403" y="103846"/>
                    </a:cubicBezTo>
                    <a:lnTo>
                      <a:pt x="119652" y="98847"/>
                    </a:lnTo>
                    <a:cubicBezTo>
                      <a:pt x="114475" y="100945"/>
                      <a:pt x="109713" y="103898"/>
                      <a:pt x="105528" y="107541"/>
                    </a:cubicBezTo>
                    <a:lnTo>
                      <a:pt x="107415" y="114077"/>
                    </a:lnTo>
                    <a:close/>
                    <a:moveTo>
                      <a:pt x="138104" y="161934"/>
                    </a:moveTo>
                    <a:cubicBezTo>
                      <a:pt x="130477" y="161934"/>
                      <a:pt x="124296" y="155537"/>
                      <a:pt x="124296" y="147647"/>
                    </a:cubicBezTo>
                    <a:cubicBezTo>
                      <a:pt x="124296" y="139756"/>
                      <a:pt x="130477" y="133359"/>
                      <a:pt x="138104" y="133359"/>
                    </a:cubicBezTo>
                    <a:cubicBezTo>
                      <a:pt x="145730" y="133359"/>
                      <a:pt x="151911" y="139756"/>
                      <a:pt x="151911" y="147647"/>
                    </a:cubicBezTo>
                    <a:cubicBezTo>
                      <a:pt x="151911" y="155537"/>
                      <a:pt x="145730" y="161934"/>
                      <a:pt x="138104" y="161934"/>
                    </a:cubicBezTo>
                    <a:close/>
                  </a:path>
                </a:pathLst>
              </a:cu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grpSp>
        <p:pic>
          <p:nvPicPr>
            <p:cNvPr id="136" name="Graphic 135" descr="Qr Code outline">
              <a:extLst>
                <a:ext uri="{FF2B5EF4-FFF2-40B4-BE49-F238E27FC236}">
                  <a16:creationId xmlns:a16="http://schemas.microsoft.com/office/drawing/2014/main" id="{37E4A6E4-0FD0-A2E1-194F-3C1BF88AEE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58913" y="1499358"/>
              <a:ext cx="305934" cy="305934"/>
            </a:xfrm>
            <a:prstGeom prst="rect">
              <a:avLst/>
            </a:prstGeom>
          </p:spPr>
        </p:pic>
      </p:grpSp>
    </p:spTree>
    <p:extLst>
      <p:ext uri="{BB962C8B-B14F-4D97-AF65-F5344CB8AC3E}">
        <p14:creationId xmlns:p14="http://schemas.microsoft.com/office/powerpoint/2010/main" val="9984466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1000"/>
                                        <p:tgtEl>
                                          <p:spTgt spid="59"/>
                                        </p:tgtEl>
                                      </p:cBhvr>
                                    </p:animEffect>
                                    <p:anim calcmode="lin" valueType="num">
                                      <p:cBhvr>
                                        <p:cTn id="8" dur="1000" fill="hold"/>
                                        <p:tgtEl>
                                          <p:spTgt spid="59"/>
                                        </p:tgtEl>
                                        <p:attrNameLst>
                                          <p:attrName>ppt_x</p:attrName>
                                        </p:attrNameLst>
                                      </p:cBhvr>
                                      <p:tavLst>
                                        <p:tav tm="0">
                                          <p:val>
                                            <p:strVal val="#ppt_x"/>
                                          </p:val>
                                        </p:tav>
                                        <p:tav tm="100000">
                                          <p:val>
                                            <p:strVal val="#ppt_x"/>
                                          </p:val>
                                        </p:tav>
                                      </p:tavLst>
                                    </p:anim>
                                    <p:anim calcmode="lin" valueType="num">
                                      <p:cBhvr>
                                        <p:cTn id="9" dur="1000" fill="hold"/>
                                        <p:tgtEl>
                                          <p:spTgt spid="5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38"/>
                                        </p:tgtEl>
                                        <p:attrNameLst>
                                          <p:attrName>style.visibility</p:attrName>
                                        </p:attrNameLst>
                                      </p:cBhvr>
                                      <p:to>
                                        <p:strVal val="visible"/>
                                      </p:to>
                                    </p:set>
                                    <p:animEffect transition="in" filter="fade">
                                      <p:cBhvr>
                                        <p:cTn id="12" dur="1000"/>
                                        <p:tgtEl>
                                          <p:spTgt spid="138"/>
                                        </p:tgtEl>
                                      </p:cBhvr>
                                    </p:animEffect>
                                    <p:anim calcmode="lin" valueType="num">
                                      <p:cBhvr>
                                        <p:cTn id="13" dur="1000" fill="hold"/>
                                        <p:tgtEl>
                                          <p:spTgt spid="138"/>
                                        </p:tgtEl>
                                        <p:attrNameLst>
                                          <p:attrName>ppt_x</p:attrName>
                                        </p:attrNameLst>
                                      </p:cBhvr>
                                      <p:tavLst>
                                        <p:tav tm="0">
                                          <p:val>
                                            <p:strVal val="#ppt_x"/>
                                          </p:val>
                                        </p:tav>
                                        <p:tav tm="100000">
                                          <p:val>
                                            <p:strVal val="#ppt_x"/>
                                          </p:val>
                                        </p:tav>
                                      </p:tavLst>
                                    </p:anim>
                                    <p:anim calcmode="lin" valueType="num">
                                      <p:cBhvr>
                                        <p:cTn id="14" dur="1000" fill="hold"/>
                                        <p:tgtEl>
                                          <p:spTgt spid="138"/>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139"/>
                                        </p:tgtEl>
                                        <p:attrNameLst>
                                          <p:attrName>style.visibility</p:attrName>
                                        </p:attrNameLst>
                                      </p:cBhvr>
                                      <p:to>
                                        <p:strVal val="visible"/>
                                      </p:to>
                                    </p:set>
                                    <p:animEffect transition="in" filter="fade">
                                      <p:cBhvr>
                                        <p:cTn id="17" dur="1000"/>
                                        <p:tgtEl>
                                          <p:spTgt spid="139"/>
                                        </p:tgtEl>
                                      </p:cBhvr>
                                    </p:animEffect>
                                    <p:anim calcmode="lin" valueType="num">
                                      <p:cBhvr>
                                        <p:cTn id="18" dur="1000" fill="hold"/>
                                        <p:tgtEl>
                                          <p:spTgt spid="139"/>
                                        </p:tgtEl>
                                        <p:attrNameLst>
                                          <p:attrName>ppt_x</p:attrName>
                                        </p:attrNameLst>
                                      </p:cBhvr>
                                      <p:tavLst>
                                        <p:tav tm="0">
                                          <p:val>
                                            <p:strVal val="#ppt_x"/>
                                          </p:val>
                                        </p:tav>
                                        <p:tav tm="100000">
                                          <p:val>
                                            <p:strVal val="#ppt_x"/>
                                          </p:val>
                                        </p:tav>
                                      </p:tavLst>
                                    </p:anim>
                                    <p:anim calcmode="lin" valueType="num">
                                      <p:cBhvr>
                                        <p:cTn id="19" dur="1000" fill="hold"/>
                                        <p:tgtEl>
                                          <p:spTgt spid="139"/>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137"/>
                                        </p:tgtEl>
                                        <p:attrNameLst>
                                          <p:attrName>style.visibility</p:attrName>
                                        </p:attrNameLst>
                                      </p:cBhvr>
                                      <p:to>
                                        <p:strVal val="visible"/>
                                      </p:to>
                                    </p:set>
                                    <p:animEffect transition="in" filter="fade">
                                      <p:cBhvr>
                                        <p:cTn id="22" dur="1000"/>
                                        <p:tgtEl>
                                          <p:spTgt spid="137"/>
                                        </p:tgtEl>
                                      </p:cBhvr>
                                    </p:animEffect>
                                    <p:anim calcmode="lin" valueType="num">
                                      <p:cBhvr>
                                        <p:cTn id="23" dur="1000" fill="hold"/>
                                        <p:tgtEl>
                                          <p:spTgt spid="137"/>
                                        </p:tgtEl>
                                        <p:attrNameLst>
                                          <p:attrName>ppt_x</p:attrName>
                                        </p:attrNameLst>
                                      </p:cBhvr>
                                      <p:tavLst>
                                        <p:tav tm="0">
                                          <p:val>
                                            <p:strVal val="#ppt_x"/>
                                          </p:val>
                                        </p:tav>
                                        <p:tav tm="100000">
                                          <p:val>
                                            <p:strVal val="#ppt_x"/>
                                          </p:val>
                                        </p:tav>
                                      </p:tavLst>
                                    </p:anim>
                                    <p:anim calcmode="lin" valueType="num">
                                      <p:cBhvr>
                                        <p:cTn id="24" dur="1000" fill="hold"/>
                                        <p:tgtEl>
                                          <p:spTgt spid="137"/>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6" presetClass="entr" presetSubtype="16" fill="hold" nodeType="afterEffect">
                                  <p:stCondLst>
                                    <p:cond delay="0"/>
                                  </p:stCondLst>
                                  <p:childTnLst>
                                    <p:set>
                                      <p:cBhvr>
                                        <p:cTn id="27" dur="1" fill="hold">
                                          <p:stCondLst>
                                            <p:cond delay="0"/>
                                          </p:stCondLst>
                                        </p:cTn>
                                        <p:tgtEl>
                                          <p:spTgt spid="89"/>
                                        </p:tgtEl>
                                        <p:attrNameLst>
                                          <p:attrName>style.visibility</p:attrName>
                                        </p:attrNameLst>
                                      </p:cBhvr>
                                      <p:to>
                                        <p:strVal val="visible"/>
                                      </p:to>
                                    </p:set>
                                    <p:animEffect transition="in" filter="circle(in)">
                                      <p:cBhvr>
                                        <p:cTn id="28" dur="2000"/>
                                        <p:tgtEl>
                                          <p:spTgt spid="89"/>
                                        </p:tgtEl>
                                      </p:cBhvr>
                                    </p:animEffect>
                                  </p:childTnLst>
                                </p:cTn>
                              </p:par>
                              <p:par>
                                <p:cTn id="29" presetID="6" presetClass="entr" presetSubtype="16" fill="hold" nodeType="withEffect">
                                  <p:stCondLst>
                                    <p:cond delay="0"/>
                                  </p:stCondLst>
                                  <p:childTnLst>
                                    <p:set>
                                      <p:cBhvr>
                                        <p:cTn id="30" dur="1" fill="hold">
                                          <p:stCondLst>
                                            <p:cond delay="0"/>
                                          </p:stCondLst>
                                        </p:cTn>
                                        <p:tgtEl>
                                          <p:spTgt spid="88"/>
                                        </p:tgtEl>
                                        <p:attrNameLst>
                                          <p:attrName>style.visibility</p:attrName>
                                        </p:attrNameLst>
                                      </p:cBhvr>
                                      <p:to>
                                        <p:strVal val="visible"/>
                                      </p:to>
                                    </p:set>
                                    <p:animEffect transition="in" filter="circle(in)">
                                      <p:cBhvr>
                                        <p:cTn id="31" dur="2000"/>
                                        <p:tgtEl>
                                          <p:spTgt spid="88"/>
                                        </p:tgtEl>
                                      </p:cBhvr>
                                    </p:animEffect>
                                  </p:childTnLst>
                                </p:cTn>
                              </p:par>
                              <p:par>
                                <p:cTn id="32" presetID="6" presetClass="entr" presetSubtype="16" fill="hold" nodeType="withEffect">
                                  <p:stCondLst>
                                    <p:cond delay="0"/>
                                  </p:stCondLst>
                                  <p:childTnLst>
                                    <p:set>
                                      <p:cBhvr>
                                        <p:cTn id="33" dur="1" fill="hold">
                                          <p:stCondLst>
                                            <p:cond delay="0"/>
                                          </p:stCondLst>
                                        </p:cTn>
                                        <p:tgtEl>
                                          <p:spTgt spid="74"/>
                                        </p:tgtEl>
                                        <p:attrNameLst>
                                          <p:attrName>style.visibility</p:attrName>
                                        </p:attrNameLst>
                                      </p:cBhvr>
                                      <p:to>
                                        <p:strVal val="visible"/>
                                      </p:to>
                                    </p:set>
                                    <p:animEffect transition="in" filter="circle(in)">
                                      <p:cBhvr>
                                        <p:cTn id="34" dur="2000"/>
                                        <p:tgtEl>
                                          <p:spTgt spid="7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5"/>
                                        </p:tgtEl>
                                        <p:attrNameLst>
                                          <p:attrName>style.visibility</p:attrName>
                                        </p:attrNameLst>
                                      </p:cBhvr>
                                      <p:to>
                                        <p:strVal val="visible"/>
                                      </p:to>
                                    </p:set>
                                    <p:animEffect transition="in" filter="fade">
                                      <p:cBhvr>
                                        <p:cTn id="39" dur="500"/>
                                        <p:tgtEl>
                                          <p:spTgt spid="1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16"/>
                                        </p:tgtEl>
                                        <p:attrNameLst>
                                          <p:attrName>style.visibility</p:attrName>
                                        </p:attrNameLst>
                                      </p:cBhvr>
                                      <p:to>
                                        <p:strVal val="visible"/>
                                      </p:to>
                                    </p:set>
                                    <p:animEffect transition="in" filter="fade">
                                      <p:cBhvr>
                                        <p:cTn id="42" dur="500"/>
                                        <p:tgtEl>
                                          <p:spTgt spid="1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8"/>
                                        </p:tgtEl>
                                        <p:attrNameLst>
                                          <p:attrName>style.visibility</p:attrName>
                                        </p:attrNameLst>
                                      </p:cBhvr>
                                      <p:to>
                                        <p:strVal val="visible"/>
                                      </p:to>
                                    </p:set>
                                    <p:animEffect transition="in" filter="fade">
                                      <p:cBhvr>
                                        <p:cTn id="47" dur="500"/>
                                        <p:tgtEl>
                                          <p:spTgt spid="6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4"/>
                                        </p:tgtEl>
                                        <p:attrNameLst>
                                          <p:attrName>style.visibility</p:attrName>
                                        </p:attrNameLst>
                                      </p:cBhvr>
                                      <p:to>
                                        <p:strVal val="visible"/>
                                      </p:to>
                                    </p:set>
                                    <p:animEffect transition="in" filter="fade">
                                      <p:cBhvr>
                                        <p:cTn id="50" dur="500"/>
                                        <p:tgtEl>
                                          <p:spTgt spid="8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91"/>
                                        </p:tgtEl>
                                        <p:attrNameLst>
                                          <p:attrName>style.visibility</p:attrName>
                                        </p:attrNameLst>
                                      </p:cBhvr>
                                      <p:to>
                                        <p:strVal val="visible"/>
                                      </p:to>
                                    </p:set>
                                    <p:animEffect transition="in" filter="fade">
                                      <p:cBhvr>
                                        <p:cTn id="53" dur="500"/>
                                        <p:tgtEl>
                                          <p:spTgt spid="9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75"/>
                                        </p:tgtEl>
                                        <p:attrNameLst>
                                          <p:attrName>style.visibility</p:attrName>
                                        </p:attrNameLst>
                                      </p:cBhvr>
                                      <p:to>
                                        <p:strVal val="visible"/>
                                      </p:to>
                                    </p:set>
                                    <p:animEffect transition="in" filter="fade">
                                      <p:cBhvr>
                                        <p:cTn id="58" dur="500"/>
                                        <p:tgtEl>
                                          <p:spTgt spid="7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5"/>
                                        </p:tgtEl>
                                        <p:attrNameLst>
                                          <p:attrName>style.visibility</p:attrName>
                                        </p:attrNameLst>
                                      </p:cBhvr>
                                      <p:to>
                                        <p:strVal val="visible"/>
                                      </p:to>
                                    </p:set>
                                    <p:animEffect transition="in" filter="fade">
                                      <p:cBhvr>
                                        <p:cTn id="61" dur="500"/>
                                        <p:tgtEl>
                                          <p:spTgt spid="8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6"/>
                                        </p:tgtEl>
                                        <p:attrNameLst>
                                          <p:attrName>style.visibility</p:attrName>
                                        </p:attrNameLst>
                                      </p:cBhvr>
                                      <p:to>
                                        <p:strVal val="visible"/>
                                      </p:to>
                                    </p:set>
                                    <p:animEffect transition="in" filter="fade">
                                      <p:cBhvr>
                                        <p:cTn id="64" dur="500"/>
                                        <p:tgtEl>
                                          <p:spTgt spid="86"/>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90"/>
                                        </p:tgtEl>
                                        <p:attrNameLst>
                                          <p:attrName>style.visibility</p:attrName>
                                        </p:attrNameLst>
                                      </p:cBhvr>
                                      <p:to>
                                        <p:strVal val="visible"/>
                                      </p:to>
                                    </p:set>
                                    <p:animEffect transition="in" filter="fade">
                                      <p:cBhvr>
                                        <p:cTn id="69" dur="500"/>
                                        <p:tgtEl>
                                          <p:spTgt spid="9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92"/>
                                        </p:tgtEl>
                                        <p:attrNameLst>
                                          <p:attrName>style.visibility</p:attrName>
                                        </p:attrNameLst>
                                      </p:cBhvr>
                                      <p:to>
                                        <p:strVal val="visible"/>
                                      </p:to>
                                    </p:set>
                                    <p:animEffect transition="in" filter="fade">
                                      <p:cBhvr>
                                        <p:cTn id="72" dur="500"/>
                                        <p:tgtEl>
                                          <p:spTgt spid="92"/>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109"/>
                                        </p:tgtEl>
                                        <p:attrNameLst>
                                          <p:attrName>style.visibility</p:attrName>
                                        </p:attrNameLst>
                                      </p:cBhvr>
                                      <p:to>
                                        <p:strVal val="visible"/>
                                      </p:to>
                                    </p:set>
                                    <p:anim calcmode="lin" valueType="num">
                                      <p:cBhvr additive="base">
                                        <p:cTn id="77" dur="500" fill="hold"/>
                                        <p:tgtEl>
                                          <p:spTgt spid="109"/>
                                        </p:tgtEl>
                                        <p:attrNameLst>
                                          <p:attrName>ppt_x</p:attrName>
                                        </p:attrNameLst>
                                      </p:cBhvr>
                                      <p:tavLst>
                                        <p:tav tm="0">
                                          <p:val>
                                            <p:strVal val="#ppt_x"/>
                                          </p:val>
                                        </p:tav>
                                        <p:tav tm="100000">
                                          <p:val>
                                            <p:strVal val="#ppt_x"/>
                                          </p:val>
                                        </p:tav>
                                      </p:tavLst>
                                    </p:anim>
                                    <p:anim calcmode="lin" valueType="num">
                                      <p:cBhvr additive="base">
                                        <p:cTn id="78" dur="500" fill="hold"/>
                                        <p:tgtEl>
                                          <p:spTgt spid="109"/>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13"/>
                                        </p:tgtEl>
                                        <p:attrNameLst>
                                          <p:attrName>style.visibility</p:attrName>
                                        </p:attrNameLst>
                                      </p:cBhvr>
                                      <p:to>
                                        <p:strVal val="visible"/>
                                      </p:to>
                                    </p:set>
                                    <p:anim calcmode="lin" valueType="num">
                                      <p:cBhvr additive="base">
                                        <p:cTn id="81" dur="500" fill="hold"/>
                                        <p:tgtEl>
                                          <p:spTgt spid="113"/>
                                        </p:tgtEl>
                                        <p:attrNameLst>
                                          <p:attrName>ppt_x</p:attrName>
                                        </p:attrNameLst>
                                      </p:cBhvr>
                                      <p:tavLst>
                                        <p:tav tm="0">
                                          <p:val>
                                            <p:strVal val="#ppt_x"/>
                                          </p:val>
                                        </p:tav>
                                        <p:tav tm="100000">
                                          <p:val>
                                            <p:strVal val="#ppt_x"/>
                                          </p:val>
                                        </p:tav>
                                      </p:tavLst>
                                    </p:anim>
                                    <p:anim calcmode="lin" valueType="num">
                                      <p:cBhvr additive="base">
                                        <p:cTn id="82"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108"/>
                                        </p:tgtEl>
                                        <p:attrNameLst>
                                          <p:attrName>style.visibility</p:attrName>
                                        </p:attrNameLst>
                                      </p:cBhvr>
                                      <p:to>
                                        <p:strVal val="visible"/>
                                      </p:to>
                                    </p:set>
                                    <p:anim calcmode="lin" valueType="num">
                                      <p:cBhvr additive="base">
                                        <p:cTn id="87" dur="500" fill="hold"/>
                                        <p:tgtEl>
                                          <p:spTgt spid="108"/>
                                        </p:tgtEl>
                                        <p:attrNameLst>
                                          <p:attrName>ppt_x</p:attrName>
                                        </p:attrNameLst>
                                      </p:cBhvr>
                                      <p:tavLst>
                                        <p:tav tm="0">
                                          <p:val>
                                            <p:strVal val="#ppt_x"/>
                                          </p:val>
                                        </p:tav>
                                        <p:tav tm="100000">
                                          <p:val>
                                            <p:strVal val="#ppt_x"/>
                                          </p:val>
                                        </p:tav>
                                      </p:tavLst>
                                    </p:anim>
                                    <p:anim calcmode="lin" valueType="num">
                                      <p:cBhvr additive="base">
                                        <p:cTn id="88"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14"/>
                                        </p:tgtEl>
                                        <p:attrNameLst>
                                          <p:attrName>style.visibility</p:attrName>
                                        </p:attrNameLst>
                                      </p:cBhvr>
                                      <p:to>
                                        <p:strVal val="visible"/>
                                      </p:to>
                                    </p:set>
                                    <p:anim calcmode="lin" valueType="num">
                                      <p:cBhvr additive="base">
                                        <p:cTn id="93" dur="500" fill="hold"/>
                                        <p:tgtEl>
                                          <p:spTgt spid="114"/>
                                        </p:tgtEl>
                                        <p:attrNameLst>
                                          <p:attrName>ppt_x</p:attrName>
                                        </p:attrNameLst>
                                      </p:cBhvr>
                                      <p:tavLst>
                                        <p:tav tm="0">
                                          <p:val>
                                            <p:strVal val="#ppt_x"/>
                                          </p:val>
                                        </p:tav>
                                        <p:tav tm="100000">
                                          <p:val>
                                            <p:strVal val="#ppt_x"/>
                                          </p:val>
                                        </p:tav>
                                      </p:tavLst>
                                    </p:anim>
                                    <p:anim calcmode="lin" valueType="num">
                                      <p:cBhvr additive="base">
                                        <p:cTn id="94"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117"/>
                                        </p:tgtEl>
                                        <p:attrNameLst>
                                          <p:attrName>style.visibility</p:attrName>
                                        </p:attrNameLst>
                                      </p:cBhvr>
                                      <p:to>
                                        <p:strVal val="visible"/>
                                      </p:to>
                                    </p:set>
                                    <p:anim calcmode="lin" valueType="num">
                                      <p:cBhvr additive="base">
                                        <p:cTn id="99" dur="500" fill="hold"/>
                                        <p:tgtEl>
                                          <p:spTgt spid="117"/>
                                        </p:tgtEl>
                                        <p:attrNameLst>
                                          <p:attrName>ppt_x</p:attrName>
                                        </p:attrNameLst>
                                      </p:cBhvr>
                                      <p:tavLst>
                                        <p:tav tm="0">
                                          <p:val>
                                            <p:strVal val="#ppt_x"/>
                                          </p:val>
                                        </p:tav>
                                        <p:tav tm="100000">
                                          <p:val>
                                            <p:strVal val="#ppt_x"/>
                                          </p:val>
                                        </p:tav>
                                      </p:tavLst>
                                    </p:anim>
                                    <p:anim calcmode="lin" valueType="num">
                                      <p:cBhvr additive="base">
                                        <p:cTn id="100"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75" grpId="0" animBg="1"/>
      <p:bldP spid="84" grpId="0" animBg="1"/>
      <p:bldP spid="85" grpId="0" animBg="1"/>
      <p:bldP spid="86" grpId="0" animBg="1"/>
      <p:bldP spid="90" grpId="0" animBg="1"/>
      <p:bldP spid="91" grpId="0" animBg="1"/>
      <p:bldP spid="92" grpId="0" animBg="1"/>
      <p:bldP spid="108" grpId="0" animBg="1"/>
      <p:bldP spid="113" grpId="0" animBg="1"/>
      <p:bldP spid="114" grpId="0" animBg="1"/>
      <p:bldP spid="115" grpId="0" animBg="1"/>
      <p:bldP spid="116" grpId="0" animBg="1"/>
      <p:bldP spid="1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3" name="Group 1032">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034" name="Freeform: Shape 1033">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37" name="Rectangle 103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Isosceles Triangle 1038">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hallenges of Traditional Text Analytics used in NLP/NLU | by Constantin  Kogan | Medium">
            <a:extLst>
              <a:ext uri="{FF2B5EF4-FFF2-40B4-BE49-F238E27FC236}">
                <a16:creationId xmlns:a16="http://schemas.microsoft.com/office/drawing/2014/main" id="{1D34E611-4534-4768-9200-6253E843D8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3622"/>
          <a:stretch/>
        </p:blipFill>
        <p:spPr bwMode="auto">
          <a:xfrm>
            <a:off x="2492291" y="644757"/>
            <a:ext cx="8556913" cy="55697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239A1A9-16D6-476A-B046-7CC6DEE6C437}"/>
              </a:ext>
            </a:extLst>
          </p:cNvPr>
          <p:cNvSpPr/>
          <p:nvPr/>
        </p:nvSpPr>
        <p:spPr>
          <a:xfrm>
            <a:off x="1142796" y="643467"/>
            <a:ext cx="7173890" cy="5569774"/>
          </a:xfrm>
          <a:prstGeom prst="rect">
            <a:avLst/>
          </a:prstGeom>
          <a:gradFill flip="none" rotWithShape="1">
            <a:gsLst>
              <a:gs pos="23000">
                <a:schemeClr val="tx1"/>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29EAB46-F914-4FF3-A632-D7FD05370761}"/>
              </a:ext>
            </a:extLst>
          </p:cNvPr>
          <p:cNvSpPr txBox="1"/>
          <p:nvPr/>
        </p:nvSpPr>
        <p:spPr>
          <a:xfrm>
            <a:off x="1548905" y="1015912"/>
            <a:ext cx="4926841" cy="491225"/>
          </a:xfrm>
          <a:prstGeom prst="rect">
            <a:avLst/>
          </a:prstGeom>
          <a:noFill/>
        </p:spPr>
        <p:txBody>
          <a:bodyPr wrap="square" rtlCol="0">
            <a:spAutoFit/>
          </a:bodyPr>
          <a:lstStyle/>
          <a:p>
            <a:pPr defTabSz="370332">
              <a:spcAft>
                <a:spcPts val="600"/>
              </a:spcAft>
            </a:pPr>
            <a:r>
              <a:rPr lang="en-US" sz="2592" kern="1200">
                <a:solidFill>
                  <a:schemeClr val="bg1"/>
                </a:solidFill>
                <a:latin typeface="Segoe UI Semibold" panose="020B0702040204020203" pitchFamily="34" charset="0"/>
                <a:ea typeface="STZhongsong" panose="020B0503020204020204" pitchFamily="2" charset="-122"/>
                <a:cs typeface="Segoe UI Semibold" panose="020B0702040204020203" pitchFamily="34" charset="0"/>
              </a:rPr>
              <a:t>Agenda</a:t>
            </a:r>
            <a:endParaRPr lang="en-US" sz="3200">
              <a:solidFill>
                <a:schemeClr val="bg1"/>
              </a:solidFill>
              <a:latin typeface="Segoe UI Semibold" panose="020B0702040204020203" pitchFamily="34" charset="0"/>
              <a:ea typeface="STZhongsong" panose="020B0503020204020204" pitchFamily="2" charset="-122"/>
              <a:cs typeface="Segoe UI Semibold" panose="020B0702040204020203" pitchFamily="34" charset="0"/>
            </a:endParaRPr>
          </a:p>
        </p:txBody>
      </p:sp>
      <p:sp>
        <p:nvSpPr>
          <p:cNvPr id="11" name="TextBox 10">
            <a:extLst>
              <a:ext uri="{FF2B5EF4-FFF2-40B4-BE49-F238E27FC236}">
                <a16:creationId xmlns:a16="http://schemas.microsoft.com/office/drawing/2014/main" id="{608EB188-3C11-4743-8830-5208D62542F0}"/>
              </a:ext>
            </a:extLst>
          </p:cNvPr>
          <p:cNvSpPr txBox="1"/>
          <p:nvPr/>
        </p:nvSpPr>
        <p:spPr>
          <a:xfrm>
            <a:off x="1416690" y="1585397"/>
            <a:ext cx="5587316" cy="1823191"/>
          </a:xfrm>
          <a:prstGeom prst="rect">
            <a:avLst/>
          </a:prstGeom>
          <a:noFill/>
        </p:spPr>
        <p:txBody>
          <a:bodyPr wrap="square" lIns="91440" tIns="45720" rIns="91440" bIns="45720" rtlCol="0" anchor="t">
            <a:spAutoFit/>
          </a:bodyPr>
          <a:lstStyle/>
          <a:p>
            <a:pPr marL="231458" indent="-231458" defTabSz="370332">
              <a:spcAft>
                <a:spcPts val="600"/>
              </a:spcAft>
              <a:buFont typeface="Arial"/>
              <a:buChar char="•"/>
            </a:pPr>
            <a:r>
              <a:rPr lang="en-US" sz="1458" b="1" kern="1200">
                <a:solidFill>
                  <a:schemeClr val="bg1"/>
                </a:solidFill>
                <a:latin typeface="+mn-lt"/>
                <a:ea typeface="+mn-lt"/>
                <a:cs typeface="+mn-lt"/>
              </a:rPr>
              <a:t>Forms Recognizer</a:t>
            </a:r>
            <a:r>
              <a:rPr lang="en-US" sz="1458" kern="1200">
                <a:solidFill>
                  <a:schemeClr val="bg1"/>
                </a:solidFill>
                <a:latin typeface="+mn-lt"/>
                <a:ea typeface="+mn-lt"/>
                <a:cs typeface="+mn-lt"/>
              </a:rPr>
              <a:t> - Overview and Experience</a:t>
            </a:r>
            <a:endParaRPr lang="en-US" sz="1458" kern="1200">
              <a:solidFill>
                <a:schemeClr val="tx1"/>
              </a:solidFill>
              <a:latin typeface="+mn-lt"/>
              <a:ea typeface="+mn-ea"/>
              <a:cs typeface="Calibri" panose="020F0502020204030204"/>
            </a:endParaRPr>
          </a:p>
          <a:p>
            <a:pPr marL="231458" indent="-231458" defTabSz="370332">
              <a:spcAft>
                <a:spcPts val="600"/>
              </a:spcAft>
              <a:buFont typeface="Arial"/>
              <a:buChar char="•"/>
            </a:pPr>
            <a:r>
              <a:rPr lang="en-US" sz="1458" b="1" kern="1200">
                <a:solidFill>
                  <a:schemeClr val="bg1"/>
                </a:solidFill>
                <a:latin typeface="+mn-lt"/>
                <a:ea typeface="+mn-lt"/>
                <a:cs typeface="+mn-lt"/>
              </a:rPr>
              <a:t>Azure </a:t>
            </a:r>
            <a:r>
              <a:rPr lang="en-US" sz="1458" b="1" kern="1200" err="1">
                <a:solidFill>
                  <a:schemeClr val="bg1"/>
                </a:solidFill>
                <a:latin typeface="+mn-lt"/>
                <a:ea typeface="+mn-lt"/>
                <a:cs typeface="+mn-lt"/>
              </a:rPr>
              <a:t>OpenAI</a:t>
            </a:r>
            <a:r>
              <a:rPr lang="en-US" sz="1458" kern="1200">
                <a:solidFill>
                  <a:schemeClr val="bg1"/>
                </a:solidFill>
                <a:latin typeface="+mn-lt"/>
                <a:ea typeface="+mn-lt"/>
                <a:cs typeface="+mn-lt"/>
              </a:rPr>
              <a:t> - Brief overview &amp; Accessibility</a:t>
            </a:r>
          </a:p>
          <a:p>
            <a:pPr marL="231458" indent="-231458" defTabSz="370332">
              <a:spcAft>
                <a:spcPts val="600"/>
              </a:spcAft>
              <a:buFont typeface="Arial"/>
              <a:buChar char="•"/>
            </a:pPr>
            <a:r>
              <a:rPr lang="en-US" sz="1458" b="1" kern="1200">
                <a:solidFill>
                  <a:schemeClr val="bg1"/>
                </a:solidFill>
                <a:latin typeface="+mn-lt"/>
                <a:ea typeface="+mn-lt"/>
                <a:cs typeface="+mn-lt"/>
              </a:rPr>
              <a:t>Business Process Automation(BPA) Accelerator</a:t>
            </a:r>
            <a:r>
              <a:rPr lang="en-US" sz="1458" kern="1200">
                <a:solidFill>
                  <a:schemeClr val="bg1"/>
                </a:solidFill>
                <a:latin typeface="+mn-lt"/>
                <a:ea typeface="+mn-lt"/>
                <a:cs typeface="+mn-lt"/>
              </a:rPr>
              <a:t> Capabilities &amp; Usage</a:t>
            </a:r>
          </a:p>
          <a:p>
            <a:pPr marL="231458" indent="-231458" defTabSz="370332">
              <a:spcAft>
                <a:spcPts val="600"/>
              </a:spcAft>
              <a:buFont typeface="Arial"/>
              <a:buChar char="•"/>
            </a:pPr>
            <a:r>
              <a:rPr lang="en-US" sz="1458" kern="1200">
                <a:solidFill>
                  <a:schemeClr val="bg1"/>
                </a:solidFill>
                <a:latin typeface="+mn-lt"/>
                <a:ea typeface="+mn-lt"/>
                <a:cs typeface="+mn-lt"/>
              </a:rPr>
              <a:t>Develop and execute BPA pipeline with Form Recognizer</a:t>
            </a:r>
          </a:p>
          <a:p>
            <a:pPr marL="231458" indent="-231458" defTabSz="370332">
              <a:spcAft>
                <a:spcPts val="600"/>
              </a:spcAft>
              <a:buFont typeface="Arial"/>
              <a:buChar char="•"/>
            </a:pPr>
            <a:r>
              <a:rPr lang="en-US" sz="1458" kern="1200">
                <a:solidFill>
                  <a:schemeClr val="bg1"/>
                </a:solidFill>
                <a:latin typeface="+mn-lt"/>
                <a:ea typeface="+mn-lt"/>
                <a:cs typeface="+mn-lt"/>
              </a:rPr>
              <a:t>Analyze the output with </a:t>
            </a:r>
            <a:r>
              <a:rPr lang="en-US" sz="1458" b="1" kern="1200">
                <a:solidFill>
                  <a:schemeClr val="bg1"/>
                </a:solidFill>
                <a:latin typeface="+mn-lt"/>
                <a:ea typeface="+mn-lt"/>
                <a:cs typeface="+mn-lt"/>
              </a:rPr>
              <a:t>Azure Search</a:t>
            </a:r>
            <a:endParaRPr lang="en-US" sz="1458" kern="1200">
              <a:solidFill>
                <a:schemeClr val="bg1"/>
              </a:solidFill>
              <a:latin typeface="+mn-lt"/>
              <a:ea typeface="+mn-lt"/>
              <a:cs typeface="+mn-lt"/>
            </a:endParaRPr>
          </a:p>
          <a:p>
            <a:pPr marL="231458" indent="-231458" defTabSz="370332">
              <a:spcAft>
                <a:spcPts val="600"/>
              </a:spcAft>
              <a:buFont typeface="Arial"/>
              <a:buChar char="•"/>
            </a:pPr>
            <a:r>
              <a:rPr lang="en-US" sz="1458" b="1" kern="1200">
                <a:solidFill>
                  <a:schemeClr val="bg1"/>
                </a:solidFill>
                <a:latin typeface="+mn-lt"/>
                <a:ea typeface="+mn-lt"/>
                <a:cs typeface="+mn-lt"/>
              </a:rPr>
              <a:t>Azure </a:t>
            </a:r>
            <a:r>
              <a:rPr lang="en-US" sz="1458" b="1" kern="1200" err="1">
                <a:solidFill>
                  <a:schemeClr val="bg1"/>
                </a:solidFill>
                <a:latin typeface="+mn-lt"/>
                <a:ea typeface="+mn-lt"/>
                <a:cs typeface="+mn-lt"/>
              </a:rPr>
              <a:t>OpenAI</a:t>
            </a:r>
            <a:r>
              <a:rPr lang="en-US" sz="1458" kern="1200">
                <a:solidFill>
                  <a:schemeClr val="bg1"/>
                </a:solidFill>
                <a:latin typeface="+mn-lt"/>
                <a:ea typeface="+mn-lt"/>
                <a:cs typeface="+mn-lt"/>
              </a:rPr>
              <a:t> usage to enhance the extracted information</a:t>
            </a:r>
            <a:endParaRPr lang="en-US">
              <a:solidFill>
                <a:schemeClr val="bg1"/>
              </a:solidFill>
              <a:ea typeface="+mn-lt"/>
              <a:cs typeface="+mn-lt"/>
            </a:endParaRPr>
          </a:p>
        </p:txBody>
      </p:sp>
    </p:spTree>
    <p:extLst>
      <p:ext uri="{BB962C8B-B14F-4D97-AF65-F5344CB8AC3E}">
        <p14:creationId xmlns:p14="http://schemas.microsoft.com/office/powerpoint/2010/main" val="1102856599"/>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A chart of the family of GPT-3 family of models and their common uses plotted by inferencing time and capability">
            <a:extLst>
              <a:ext uri="{FF2B5EF4-FFF2-40B4-BE49-F238E27FC236}">
                <a16:creationId xmlns:a16="http://schemas.microsoft.com/office/drawing/2014/main" id="{C7FDE64F-23F4-1896-109D-6C1B106438EB}"/>
              </a:ext>
            </a:extLst>
          </p:cNvPr>
          <p:cNvGrpSpPr/>
          <p:nvPr/>
        </p:nvGrpSpPr>
        <p:grpSpPr>
          <a:xfrm>
            <a:off x="292673" y="1934060"/>
            <a:ext cx="7374925" cy="4126976"/>
            <a:chOff x="780218" y="1520789"/>
            <a:chExt cx="7374925" cy="4495005"/>
          </a:xfrm>
        </p:grpSpPr>
        <p:cxnSp>
          <p:nvCxnSpPr>
            <p:cNvPr id="44" name="Straight Arrow Connector 43">
              <a:extLst>
                <a:ext uri="{FF2B5EF4-FFF2-40B4-BE49-F238E27FC236}">
                  <a16:creationId xmlns:a16="http://schemas.microsoft.com/office/drawing/2014/main" id="{48F6880A-A54C-44E9-AA37-5F65AF768311}"/>
                </a:ext>
              </a:extLst>
            </p:cNvPr>
            <p:cNvCxnSpPr>
              <a:cxnSpLocks/>
            </p:cNvCxnSpPr>
            <p:nvPr/>
          </p:nvCxnSpPr>
          <p:spPr>
            <a:xfrm flipV="1">
              <a:off x="1124877" y="1520789"/>
              <a:ext cx="0" cy="4196556"/>
            </a:xfrm>
            <a:prstGeom prst="straightConnector1">
              <a:avLst/>
            </a:prstGeom>
            <a:ln w="19050">
              <a:solidFill>
                <a:srgbClr val="737373"/>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76A1A39-8B43-415E-B5B6-27356AB765F9}"/>
                </a:ext>
              </a:extLst>
            </p:cNvPr>
            <p:cNvCxnSpPr>
              <a:cxnSpLocks/>
            </p:cNvCxnSpPr>
            <p:nvPr/>
          </p:nvCxnSpPr>
          <p:spPr>
            <a:xfrm>
              <a:off x="1124877" y="5717345"/>
              <a:ext cx="6784884" cy="0"/>
            </a:xfrm>
            <a:prstGeom prst="straightConnector1">
              <a:avLst/>
            </a:prstGeom>
            <a:ln w="19050">
              <a:solidFill>
                <a:srgbClr val="737373"/>
              </a:solidFill>
              <a:tailEnd type="triangle" w="lg" len="lg"/>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D93F695-5681-4E58-A1C9-8DB42FF359A3}"/>
                </a:ext>
              </a:extLst>
            </p:cNvPr>
            <p:cNvSpPr txBox="1"/>
            <p:nvPr/>
          </p:nvSpPr>
          <p:spPr>
            <a:xfrm rot="16200000">
              <a:off x="39425" y="3531278"/>
              <a:ext cx="1727808"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Pro Semibold"/>
                  <a:ea typeface="+mn-ea"/>
                  <a:cs typeface="+mn-cs"/>
                </a:rPr>
                <a:t>Inferencing time</a:t>
              </a:r>
            </a:p>
          </p:txBody>
        </p:sp>
        <p:sp>
          <p:nvSpPr>
            <p:cNvPr id="47" name="TextBox 46">
              <a:extLst>
                <a:ext uri="{FF2B5EF4-FFF2-40B4-BE49-F238E27FC236}">
                  <a16:creationId xmlns:a16="http://schemas.microsoft.com/office/drawing/2014/main" id="{0D524302-6DB9-4C1E-8881-85FCA06F4869}"/>
                </a:ext>
              </a:extLst>
            </p:cNvPr>
            <p:cNvSpPr txBox="1"/>
            <p:nvPr/>
          </p:nvSpPr>
          <p:spPr>
            <a:xfrm>
              <a:off x="3439851" y="5769573"/>
              <a:ext cx="2154936"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Pro Semibold"/>
                  <a:ea typeface="+mn-ea"/>
                  <a:cs typeface="+mn-cs"/>
                </a:rPr>
                <a:t>Capability</a:t>
              </a:r>
            </a:p>
          </p:txBody>
        </p:sp>
        <p:grpSp>
          <p:nvGrpSpPr>
            <p:cNvPr id="16" name="Group 15">
              <a:extLst>
                <a:ext uri="{FF2B5EF4-FFF2-40B4-BE49-F238E27FC236}">
                  <a16:creationId xmlns:a16="http://schemas.microsoft.com/office/drawing/2014/main" id="{54482154-72ED-4E65-AF8A-C6A30470B551}"/>
                </a:ext>
              </a:extLst>
            </p:cNvPr>
            <p:cNvGrpSpPr/>
            <p:nvPr/>
          </p:nvGrpSpPr>
          <p:grpSpPr>
            <a:xfrm>
              <a:off x="1286813" y="4756433"/>
              <a:ext cx="2801297" cy="318462"/>
              <a:chOff x="2026441" y="4698567"/>
              <a:chExt cx="2941343" cy="318462"/>
            </a:xfrm>
          </p:grpSpPr>
          <p:sp>
            <p:nvSpPr>
              <p:cNvPr id="48" name="Oval 47">
                <a:extLst>
                  <a:ext uri="{FF2B5EF4-FFF2-40B4-BE49-F238E27FC236}">
                    <a16:creationId xmlns:a16="http://schemas.microsoft.com/office/drawing/2014/main" id="{158B0957-A645-4FD9-BA16-569F82A09AA5}"/>
                  </a:ext>
                </a:extLst>
              </p:cNvPr>
              <p:cNvSpPr/>
              <p:nvPr/>
            </p:nvSpPr>
            <p:spPr bwMode="auto">
              <a:xfrm>
                <a:off x="2026441" y="4706076"/>
                <a:ext cx="228699" cy="232132"/>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4" name="TextBox 53">
                <a:extLst>
                  <a:ext uri="{FF2B5EF4-FFF2-40B4-BE49-F238E27FC236}">
                    <a16:creationId xmlns:a16="http://schemas.microsoft.com/office/drawing/2014/main" id="{696E790E-E5D1-405F-9355-58AA10E33EB0}"/>
                  </a:ext>
                </a:extLst>
              </p:cNvPr>
              <p:cNvSpPr txBox="1"/>
              <p:nvPr/>
            </p:nvSpPr>
            <p:spPr>
              <a:xfrm>
                <a:off x="2271016" y="4698567"/>
                <a:ext cx="2696768" cy="318462"/>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Pro Semibold"/>
                    <a:ea typeface="+mn-ea"/>
                    <a:cs typeface="+mn-cs"/>
                  </a:rPr>
                  <a:t>Ada </a:t>
                </a:r>
              </a:p>
            </p:txBody>
          </p:sp>
        </p:grpSp>
        <p:grpSp>
          <p:nvGrpSpPr>
            <p:cNvPr id="12" name="Group 11">
              <a:extLst>
                <a:ext uri="{FF2B5EF4-FFF2-40B4-BE49-F238E27FC236}">
                  <a16:creationId xmlns:a16="http://schemas.microsoft.com/office/drawing/2014/main" id="{1830A332-F06A-4476-8068-69EDE635758D}"/>
                </a:ext>
              </a:extLst>
            </p:cNvPr>
            <p:cNvGrpSpPr/>
            <p:nvPr/>
          </p:nvGrpSpPr>
          <p:grpSpPr>
            <a:xfrm>
              <a:off x="3973761" y="3008166"/>
              <a:ext cx="3077577" cy="318462"/>
              <a:chOff x="4703320" y="2309900"/>
              <a:chExt cx="3077577" cy="318462"/>
            </a:xfrm>
          </p:grpSpPr>
          <p:sp>
            <p:nvSpPr>
              <p:cNvPr id="50" name="Oval 49">
                <a:extLst>
                  <a:ext uri="{FF2B5EF4-FFF2-40B4-BE49-F238E27FC236}">
                    <a16:creationId xmlns:a16="http://schemas.microsoft.com/office/drawing/2014/main" id="{A52281F6-B72E-4B05-AD33-C3C8367FD16C}"/>
                  </a:ext>
                </a:extLst>
              </p:cNvPr>
              <p:cNvSpPr/>
              <p:nvPr/>
            </p:nvSpPr>
            <p:spPr bwMode="auto">
              <a:xfrm>
                <a:off x="4703320" y="2309900"/>
                <a:ext cx="228699" cy="232132"/>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6" name="TextBox 55">
                <a:extLst>
                  <a:ext uri="{FF2B5EF4-FFF2-40B4-BE49-F238E27FC236}">
                    <a16:creationId xmlns:a16="http://schemas.microsoft.com/office/drawing/2014/main" id="{F4528506-B990-45C2-A3CC-CCD4B1976C7C}"/>
                  </a:ext>
                </a:extLst>
              </p:cNvPr>
              <p:cNvSpPr txBox="1"/>
              <p:nvPr/>
            </p:nvSpPr>
            <p:spPr>
              <a:xfrm>
                <a:off x="4932018" y="2309900"/>
                <a:ext cx="2848879" cy="318462"/>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Curie </a:t>
                </a:r>
              </a:p>
            </p:txBody>
          </p:sp>
        </p:grpSp>
        <p:grpSp>
          <p:nvGrpSpPr>
            <p:cNvPr id="11" name="Group 10">
              <a:extLst>
                <a:ext uri="{FF2B5EF4-FFF2-40B4-BE49-F238E27FC236}">
                  <a16:creationId xmlns:a16="http://schemas.microsoft.com/office/drawing/2014/main" id="{ACDBE652-BF47-46AF-A483-056467050427}"/>
                </a:ext>
              </a:extLst>
            </p:cNvPr>
            <p:cNvGrpSpPr/>
            <p:nvPr/>
          </p:nvGrpSpPr>
          <p:grpSpPr>
            <a:xfrm>
              <a:off x="5328124" y="1882737"/>
              <a:ext cx="2827019" cy="553117"/>
              <a:chOff x="8034464" y="2397801"/>
              <a:chExt cx="2827019" cy="553117"/>
            </a:xfrm>
          </p:grpSpPr>
          <p:sp>
            <p:nvSpPr>
              <p:cNvPr id="52" name="Oval 51">
                <a:extLst>
                  <a:ext uri="{FF2B5EF4-FFF2-40B4-BE49-F238E27FC236}">
                    <a16:creationId xmlns:a16="http://schemas.microsoft.com/office/drawing/2014/main" id="{9A440346-A7F8-4EF2-BE1C-0939654A62C3}"/>
                  </a:ext>
                </a:extLst>
              </p:cNvPr>
              <p:cNvSpPr/>
              <p:nvPr/>
            </p:nvSpPr>
            <p:spPr bwMode="auto">
              <a:xfrm>
                <a:off x="8034464" y="2397801"/>
                <a:ext cx="228699" cy="232132"/>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A456729B-6309-46A1-8BC6-740B7520C778}"/>
                  </a:ext>
                </a:extLst>
              </p:cNvPr>
              <p:cNvSpPr txBox="1"/>
              <p:nvPr/>
            </p:nvSpPr>
            <p:spPr>
              <a:xfrm>
                <a:off x="8263172" y="2397801"/>
                <a:ext cx="2598311" cy="553117"/>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Davinci</a:t>
                </a:r>
              </a:p>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solidFill>
                  <a:uLnTx/>
                  <a:uFillTx/>
                  <a:latin typeface="Segoe UI"/>
                  <a:ea typeface="+mn-ea"/>
                  <a:cs typeface="+mn-cs"/>
                </a:endParaRPr>
              </a:p>
            </p:txBody>
          </p:sp>
        </p:grpSp>
        <p:grpSp>
          <p:nvGrpSpPr>
            <p:cNvPr id="15" name="Group 14">
              <a:extLst>
                <a:ext uri="{FF2B5EF4-FFF2-40B4-BE49-F238E27FC236}">
                  <a16:creationId xmlns:a16="http://schemas.microsoft.com/office/drawing/2014/main" id="{C04E822C-1478-4489-A73A-DFD4CEA1D392}"/>
                </a:ext>
              </a:extLst>
            </p:cNvPr>
            <p:cNvGrpSpPr/>
            <p:nvPr/>
          </p:nvGrpSpPr>
          <p:grpSpPr>
            <a:xfrm>
              <a:off x="2630295" y="3918151"/>
              <a:ext cx="3311981" cy="318462"/>
              <a:chOff x="3280891" y="3646885"/>
              <a:chExt cx="2540604" cy="318462"/>
            </a:xfrm>
          </p:grpSpPr>
          <p:sp>
            <p:nvSpPr>
              <p:cNvPr id="49" name="Oval 48">
                <a:extLst>
                  <a:ext uri="{FF2B5EF4-FFF2-40B4-BE49-F238E27FC236}">
                    <a16:creationId xmlns:a16="http://schemas.microsoft.com/office/drawing/2014/main" id="{16135B32-0001-4659-8516-B3EF01D65627}"/>
                  </a:ext>
                </a:extLst>
              </p:cNvPr>
              <p:cNvSpPr/>
              <p:nvPr/>
            </p:nvSpPr>
            <p:spPr bwMode="auto">
              <a:xfrm>
                <a:off x="3280891" y="3646885"/>
                <a:ext cx="179804" cy="232132"/>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0" name="TextBox 59">
                <a:extLst>
                  <a:ext uri="{FF2B5EF4-FFF2-40B4-BE49-F238E27FC236}">
                    <a16:creationId xmlns:a16="http://schemas.microsoft.com/office/drawing/2014/main" id="{33D56E14-B4BC-430D-B997-459D2993F1C3}"/>
                  </a:ext>
                </a:extLst>
              </p:cNvPr>
              <p:cNvSpPr txBox="1"/>
              <p:nvPr/>
            </p:nvSpPr>
            <p:spPr>
              <a:xfrm>
                <a:off x="3460692" y="3646885"/>
                <a:ext cx="2360803" cy="318462"/>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Babbage</a:t>
                </a:r>
              </a:p>
            </p:txBody>
          </p:sp>
        </p:grpSp>
      </p:grpSp>
      <p:sp>
        <p:nvSpPr>
          <p:cNvPr id="20" name="Title 93">
            <a:extLst>
              <a:ext uri="{FF2B5EF4-FFF2-40B4-BE49-F238E27FC236}">
                <a16:creationId xmlns:a16="http://schemas.microsoft.com/office/drawing/2014/main" id="{040D43D3-87BB-4195-83A3-7B203EAAA6FF}"/>
              </a:ext>
            </a:extLst>
          </p:cNvPr>
          <p:cNvSpPr txBox="1">
            <a:spLocks/>
          </p:cNvSpPr>
          <p:nvPr/>
        </p:nvSpPr>
        <p:spPr>
          <a:xfrm>
            <a:off x="559336" y="668747"/>
            <a:ext cx="10823733"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fontAlgn="auto">
              <a:spcAft>
                <a:spcPts val="0"/>
              </a:spcAft>
              <a:buClrTx/>
              <a:buSzTx/>
              <a:tabLst/>
              <a:defRPr/>
            </a:pPr>
            <a:r>
              <a:rPr lang="en-US" b="1">
                <a:solidFill>
                  <a:srgbClr val="50E6FF"/>
                </a:solidFill>
              </a:rPr>
              <a:t>Azure </a:t>
            </a:r>
            <a:r>
              <a:rPr lang="en-US" b="1" err="1">
                <a:solidFill>
                  <a:srgbClr val="50E6FF"/>
                </a:solidFill>
              </a:rPr>
              <a:t>OpenAI</a:t>
            </a:r>
            <a:r>
              <a:rPr lang="en-US" b="1">
                <a:solidFill>
                  <a:srgbClr val="50E6FF"/>
                </a:solidFill>
              </a:rPr>
              <a:t> Service models | Family of Models</a:t>
            </a:r>
            <a:endParaRPr lang="en-IN" b="1">
              <a:solidFill>
                <a:srgbClr val="50E6FF"/>
              </a:solidFill>
            </a:endParaRPr>
          </a:p>
        </p:txBody>
      </p:sp>
      <p:cxnSp>
        <p:nvCxnSpPr>
          <p:cNvPr id="21" name="Straight Connector 20">
            <a:extLst>
              <a:ext uri="{FF2B5EF4-FFF2-40B4-BE49-F238E27FC236}">
                <a16:creationId xmlns:a16="http://schemas.microsoft.com/office/drawing/2014/main" id="{DB3C2904-CB35-4116-A6EA-4243DCFF112B}"/>
              </a:ext>
              <a:ext uri="{C183D7F6-B498-43B3-948B-1728B52AA6E4}">
                <adec:decorative xmlns:adec="http://schemas.microsoft.com/office/drawing/2017/decorative" val="1"/>
              </a:ext>
            </a:extLst>
          </p:cNvPr>
          <p:cNvCxnSpPr/>
          <p:nvPr/>
        </p:nvCxnSpPr>
        <p:spPr>
          <a:xfrm>
            <a:off x="485688" y="796964"/>
            <a:ext cx="0" cy="345455"/>
          </a:xfrm>
          <a:prstGeom prst="line">
            <a:avLst/>
          </a:prstGeom>
          <a:ln w="57150">
            <a:headEnd type="none" w="lg" len="med"/>
            <a:tailEnd type="none" w="lg" len="med"/>
          </a:ln>
        </p:spPr>
        <p:style>
          <a:lnRef idx="1">
            <a:schemeClr val="accent2"/>
          </a:lnRef>
          <a:fillRef idx="0">
            <a:schemeClr val="accent2"/>
          </a:fillRef>
          <a:effectRef idx="0">
            <a:schemeClr val="accent2"/>
          </a:effectRef>
          <a:fontRef idx="minor">
            <a:schemeClr val="tx1"/>
          </a:fontRef>
        </p:style>
      </p:cxnSp>
      <p:grpSp>
        <p:nvGrpSpPr>
          <p:cNvPr id="5" name="Group 4" descr="A chart of Codex family of models plotted by inferencing time and capability">
            <a:extLst>
              <a:ext uri="{FF2B5EF4-FFF2-40B4-BE49-F238E27FC236}">
                <a16:creationId xmlns:a16="http://schemas.microsoft.com/office/drawing/2014/main" id="{EC4E2F10-62DC-10C1-B14A-69D6C25F3AB7}"/>
              </a:ext>
            </a:extLst>
          </p:cNvPr>
          <p:cNvGrpSpPr/>
          <p:nvPr/>
        </p:nvGrpSpPr>
        <p:grpSpPr>
          <a:xfrm>
            <a:off x="7656608" y="2282700"/>
            <a:ext cx="4349854" cy="3908361"/>
            <a:chOff x="7065406" y="2282700"/>
            <a:chExt cx="4941056" cy="3908361"/>
          </a:xfrm>
        </p:grpSpPr>
        <p:grpSp>
          <p:nvGrpSpPr>
            <p:cNvPr id="3" name="Group 2">
              <a:extLst>
                <a:ext uri="{FF2B5EF4-FFF2-40B4-BE49-F238E27FC236}">
                  <a16:creationId xmlns:a16="http://schemas.microsoft.com/office/drawing/2014/main" id="{CAFCEE34-7B79-EAC8-4013-CD75A1EFB090}"/>
                </a:ext>
              </a:extLst>
            </p:cNvPr>
            <p:cNvGrpSpPr/>
            <p:nvPr/>
          </p:nvGrpSpPr>
          <p:grpSpPr>
            <a:xfrm>
              <a:off x="7604481" y="3264473"/>
              <a:ext cx="2641551" cy="353943"/>
              <a:chOff x="4703320" y="2264383"/>
              <a:chExt cx="2641551" cy="353943"/>
            </a:xfrm>
          </p:grpSpPr>
          <p:sp>
            <p:nvSpPr>
              <p:cNvPr id="4" name="Oval 3">
                <a:extLst>
                  <a:ext uri="{FF2B5EF4-FFF2-40B4-BE49-F238E27FC236}">
                    <a16:creationId xmlns:a16="http://schemas.microsoft.com/office/drawing/2014/main" id="{98184789-3CF2-DEAA-29F1-93AE2BCE5655}"/>
                  </a:ext>
                </a:extLst>
              </p:cNvPr>
              <p:cNvSpPr/>
              <p:nvPr/>
            </p:nvSpPr>
            <p:spPr bwMode="auto">
              <a:xfrm>
                <a:off x="4703320" y="2309900"/>
                <a:ext cx="228699" cy="232132"/>
              </a:xfrm>
              <a:prstGeom prst="ellipse">
                <a:avLst/>
              </a:prstGeom>
              <a:solidFill>
                <a:srgbClr val="7852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D7365FAE-0D2E-69E8-D6DB-D526AD1B1CAD}"/>
                  </a:ext>
                </a:extLst>
              </p:cNvPr>
              <p:cNvSpPr txBox="1"/>
              <p:nvPr/>
            </p:nvSpPr>
            <p:spPr>
              <a:xfrm>
                <a:off x="4932018" y="2264383"/>
                <a:ext cx="2412853" cy="353943"/>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Cushman-codex</a:t>
                </a:r>
              </a:p>
            </p:txBody>
          </p:sp>
        </p:grpSp>
        <p:grpSp>
          <p:nvGrpSpPr>
            <p:cNvPr id="7" name="Group 6">
              <a:extLst>
                <a:ext uri="{FF2B5EF4-FFF2-40B4-BE49-F238E27FC236}">
                  <a16:creationId xmlns:a16="http://schemas.microsoft.com/office/drawing/2014/main" id="{C6C961BF-08A3-F80F-13D8-B65919BDB8E9}"/>
                </a:ext>
              </a:extLst>
            </p:cNvPr>
            <p:cNvGrpSpPr/>
            <p:nvPr/>
          </p:nvGrpSpPr>
          <p:grpSpPr>
            <a:xfrm>
              <a:off x="9364899" y="2282700"/>
              <a:ext cx="2641563" cy="353943"/>
              <a:chOff x="8034464" y="2352654"/>
              <a:chExt cx="2641563" cy="353943"/>
            </a:xfrm>
          </p:grpSpPr>
          <p:sp>
            <p:nvSpPr>
              <p:cNvPr id="8" name="Oval 7">
                <a:extLst>
                  <a:ext uri="{FF2B5EF4-FFF2-40B4-BE49-F238E27FC236}">
                    <a16:creationId xmlns:a16="http://schemas.microsoft.com/office/drawing/2014/main" id="{4F183166-403D-641C-CF46-72119D8E10A2}"/>
                  </a:ext>
                </a:extLst>
              </p:cNvPr>
              <p:cNvSpPr/>
              <p:nvPr/>
            </p:nvSpPr>
            <p:spPr bwMode="auto">
              <a:xfrm>
                <a:off x="8034464" y="2397801"/>
                <a:ext cx="228699" cy="232132"/>
              </a:xfrm>
              <a:prstGeom prst="ellipse">
                <a:avLst/>
              </a:prstGeom>
              <a:solidFill>
                <a:srgbClr val="7852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80FEB7A1-E08F-FA25-C90A-9C4C1F521400}"/>
                  </a:ext>
                </a:extLst>
              </p:cNvPr>
              <p:cNvSpPr txBox="1"/>
              <p:nvPr/>
            </p:nvSpPr>
            <p:spPr>
              <a:xfrm>
                <a:off x="8263172" y="2352654"/>
                <a:ext cx="2412855" cy="353943"/>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Davinci-codex</a:t>
                </a:r>
              </a:p>
            </p:txBody>
          </p:sp>
        </p:grpSp>
        <p:cxnSp>
          <p:nvCxnSpPr>
            <p:cNvPr id="10" name="Straight Arrow Connector 9">
              <a:extLst>
                <a:ext uri="{FF2B5EF4-FFF2-40B4-BE49-F238E27FC236}">
                  <a16:creationId xmlns:a16="http://schemas.microsoft.com/office/drawing/2014/main" id="{F13C8092-B95A-A0C3-4B53-C537105F4188}"/>
                </a:ext>
              </a:extLst>
            </p:cNvPr>
            <p:cNvCxnSpPr>
              <a:cxnSpLocks/>
            </p:cNvCxnSpPr>
            <p:nvPr/>
          </p:nvCxnSpPr>
          <p:spPr>
            <a:xfrm flipV="1">
              <a:off x="7065406" y="5834974"/>
              <a:ext cx="4524039" cy="7001"/>
            </a:xfrm>
            <a:prstGeom prst="straightConnector1">
              <a:avLst/>
            </a:prstGeom>
            <a:ln w="19050">
              <a:solidFill>
                <a:srgbClr val="737373"/>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30D92E3-8F72-B235-8993-883054D291AE}"/>
                </a:ext>
              </a:extLst>
            </p:cNvPr>
            <p:cNvSpPr txBox="1"/>
            <p:nvPr/>
          </p:nvSpPr>
          <p:spPr>
            <a:xfrm>
              <a:off x="8170560" y="5944840"/>
              <a:ext cx="2154936" cy="246221"/>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Capability</a:t>
              </a:r>
            </a:p>
          </p:txBody>
        </p:sp>
        <p:cxnSp>
          <p:nvCxnSpPr>
            <p:cNvPr id="14" name="Straight Arrow Connector 13">
              <a:extLst>
                <a:ext uri="{FF2B5EF4-FFF2-40B4-BE49-F238E27FC236}">
                  <a16:creationId xmlns:a16="http://schemas.microsoft.com/office/drawing/2014/main" id="{7DAD50A6-1D41-B4F9-2EF9-9C0DB8F364D5}"/>
                </a:ext>
              </a:extLst>
            </p:cNvPr>
            <p:cNvCxnSpPr>
              <a:cxnSpLocks/>
            </p:cNvCxnSpPr>
            <p:nvPr/>
          </p:nvCxnSpPr>
          <p:spPr>
            <a:xfrm flipV="1">
              <a:off x="7065406" y="2327847"/>
              <a:ext cx="0" cy="3514129"/>
            </a:xfrm>
            <a:prstGeom prst="straightConnector1">
              <a:avLst/>
            </a:prstGeom>
            <a:ln w="19050">
              <a:solidFill>
                <a:srgbClr val="737373"/>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F3FE1F58-8E6D-C0C9-E0C8-D5BBB718CDC0}"/>
              </a:ext>
            </a:extLst>
          </p:cNvPr>
          <p:cNvSpPr/>
          <p:nvPr/>
        </p:nvSpPr>
        <p:spPr bwMode="auto">
          <a:xfrm>
            <a:off x="8775791" y="1648172"/>
            <a:ext cx="2011680" cy="365760"/>
          </a:xfrm>
          <a:prstGeom prst="rect">
            <a:avLst/>
          </a:prstGeom>
          <a:solidFill>
            <a:srgbClr val="7852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rPr>
              <a:t>Codex</a:t>
            </a:r>
          </a:p>
        </p:txBody>
      </p:sp>
      <p:sp>
        <p:nvSpPr>
          <p:cNvPr id="18" name="Rectangle 17">
            <a:extLst>
              <a:ext uri="{FF2B5EF4-FFF2-40B4-BE49-F238E27FC236}">
                <a16:creationId xmlns:a16="http://schemas.microsoft.com/office/drawing/2014/main" id="{F15DDA5D-E4BB-6BD8-CF4B-6531D08839E3}"/>
              </a:ext>
            </a:extLst>
          </p:cNvPr>
          <p:cNvSpPr/>
          <p:nvPr/>
        </p:nvSpPr>
        <p:spPr bwMode="auto">
          <a:xfrm>
            <a:off x="2740284" y="1660017"/>
            <a:ext cx="2011680" cy="36576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rPr>
              <a:t>GPT-3</a:t>
            </a:r>
          </a:p>
        </p:txBody>
      </p:sp>
      <p:sp>
        <p:nvSpPr>
          <p:cNvPr id="23" name="TextBox 22">
            <a:extLst>
              <a:ext uri="{FF2B5EF4-FFF2-40B4-BE49-F238E27FC236}">
                <a16:creationId xmlns:a16="http://schemas.microsoft.com/office/drawing/2014/main" id="{D377B17A-CE54-DACF-727B-343AA32A0CDC}"/>
              </a:ext>
            </a:extLst>
          </p:cNvPr>
          <p:cNvSpPr txBox="1"/>
          <p:nvPr/>
        </p:nvSpPr>
        <p:spPr>
          <a:xfrm>
            <a:off x="1033277" y="5156945"/>
            <a:ext cx="2568367" cy="261610"/>
          </a:xfrm>
          <a:prstGeom prst="rect">
            <a:avLst/>
          </a:prstGeom>
          <a:noFill/>
        </p:spPr>
        <p:txBody>
          <a:bodyPr wrap="square" tIns="0" rIns="0">
            <a:spAutoFit/>
          </a:bodyPr>
          <a:lstStyle/>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2048 Tokens</a:t>
            </a:r>
          </a:p>
        </p:txBody>
      </p:sp>
      <p:sp>
        <p:nvSpPr>
          <p:cNvPr id="26" name="TextBox 25">
            <a:extLst>
              <a:ext uri="{FF2B5EF4-FFF2-40B4-BE49-F238E27FC236}">
                <a16:creationId xmlns:a16="http://schemas.microsoft.com/office/drawing/2014/main" id="{A6A4E428-C835-D125-E4F9-8F925EA8A6BC}"/>
              </a:ext>
            </a:extLst>
          </p:cNvPr>
          <p:cNvSpPr txBox="1"/>
          <p:nvPr/>
        </p:nvSpPr>
        <p:spPr>
          <a:xfrm>
            <a:off x="1038771" y="5370839"/>
            <a:ext cx="2568367" cy="477054"/>
          </a:xfrm>
          <a:prstGeom prst="rect">
            <a:avLst/>
          </a:prstGeom>
          <a:noFill/>
        </p:spPr>
        <p:txBody>
          <a:bodyPr wrap="square" tIns="0" rIns="0">
            <a:spAutoFit/>
          </a:bodyPr>
          <a:lstStyle/>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Simple classification</a:t>
            </a:r>
          </a:p>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Parsing and formatting text</a:t>
            </a:r>
          </a:p>
        </p:txBody>
      </p:sp>
      <p:sp>
        <p:nvSpPr>
          <p:cNvPr id="28" name="TextBox 27">
            <a:extLst>
              <a:ext uri="{FF2B5EF4-FFF2-40B4-BE49-F238E27FC236}">
                <a16:creationId xmlns:a16="http://schemas.microsoft.com/office/drawing/2014/main" id="{1EA8E3D1-FCB1-3228-C593-37270C6BF0AE}"/>
              </a:ext>
            </a:extLst>
          </p:cNvPr>
          <p:cNvSpPr txBox="1"/>
          <p:nvPr/>
        </p:nvSpPr>
        <p:spPr>
          <a:xfrm>
            <a:off x="2377142" y="4402406"/>
            <a:ext cx="2568367" cy="261610"/>
          </a:xfrm>
          <a:prstGeom prst="rect">
            <a:avLst/>
          </a:prstGeom>
          <a:noFill/>
        </p:spPr>
        <p:txBody>
          <a:bodyPr wrap="square" tIns="0" rIns="0">
            <a:spAutoFit/>
          </a:bodyPr>
          <a:lstStyle/>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2048 Tokens</a:t>
            </a:r>
          </a:p>
        </p:txBody>
      </p:sp>
      <p:sp>
        <p:nvSpPr>
          <p:cNvPr id="29" name="TextBox 28">
            <a:extLst>
              <a:ext uri="{FF2B5EF4-FFF2-40B4-BE49-F238E27FC236}">
                <a16:creationId xmlns:a16="http://schemas.microsoft.com/office/drawing/2014/main" id="{D6507B9C-5A3B-5789-4232-43881A196218}"/>
              </a:ext>
            </a:extLst>
          </p:cNvPr>
          <p:cNvSpPr txBox="1"/>
          <p:nvPr/>
        </p:nvSpPr>
        <p:spPr>
          <a:xfrm>
            <a:off x="2382635" y="4616300"/>
            <a:ext cx="3072083" cy="477054"/>
          </a:xfrm>
          <a:prstGeom prst="rect">
            <a:avLst/>
          </a:prstGeom>
          <a:noFill/>
        </p:spPr>
        <p:txBody>
          <a:bodyPr wrap="square" tIns="0" rIns="0">
            <a:spAutoFit/>
          </a:bodyPr>
          <a:lstStyle/>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Semantic search ranking </a:t>
            </a:r>
          </a:p>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Moderately complex classification</a:t>
            </a:r>
          </a:p>
        </p:txBody>
      </p:sp>
      <p:sp>
        <p:nvSpPr>
          <p:cNvPr id="31" name="TextBox 30">
            <a:extLst>
              <a:ext uri="{FF2B5EF4-FFF2-40B4-BE49-F238E27FC236}">
                <a16:creationId xmlns:a16="http://schemas.microsoft.com/office/drawing/2014/main" id="{BE5E6F9B-645E-E892-5F2B-786A55A2861A}"/>
              </a:ext>
            </a:extLst>
          </p:cNvPr>
          <p:cNvSpPr txBox="1"/>
          <p:nvPr/>
        </p:nvSpPr>
        <p:spPr>
          <a:xfrm>
            <a:off x="3714914" y="3536103"/>
            <a:ext cx="2568367" cy="261610"/>
          </a:xfrm>
          <a:prstGeom prst="rect">
            <a:avLst/>
          </a:prstGeom>
          <a:noFill/>
        </p:spPr>
        <p:txBody>
          <a:bodyPr wrap="square" tIns="0" rIns="0">
            <a:spAutoFit/>
          </a:bodyPr>
          <a:lstStyle/>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2048 Tokens</a:t>
            </a:r>
          </a:p>
        </p:txBody>
      </p:sp>
      <p:sp>
        <p:nvSpPr>
          <p:cNvPr id="32" name="TextBox 31">
            <a:extLst>
              <a:ext uri="{FF2B5EF4-FFF2-40B4-BE49-F238E27FC236}">
                <a16:creationId xmlns:a16="http://schemas.microsoft.com/office/drawing/2014/main" id="{EA98B6D1-5152-4B03-0C7C-A7B91CFF0C29}"/>
              </a:ext>
            </a:extLst>
          </p:cNvPr>
          <p:cNvSpPr txBox="1"/>
          <p:nvPr/>
        </p:nvSpPr>
        <p:spPr>
          <a:xfrm>
            <a:off x="3720407" y="3749997"/>
            <a:ext cx="3072083" cy="477054"/>
          </a:xfrm>
          <a:prstGeom prst="rect">
            <a:avLst/>
          </a:prstGeom>
          <a:noFill/>
        </p:spPr>
        <p:txBody>
          <a:bodyPr wrap="square" tIns="0" rIns="0">
            <a:spAutoFit/>
          </a:bodyPr>
          <a:lstStyle/>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Answering questions</a:t>
            </a:r>
          </a:p>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Complex, nuanced classification </a:t>
            </a:r>
          </a:p>
        </p:txBody>
      </p:sp>
      <p:sp>
        <p:nvSpPr>
          <p:cNvPr id="34" name="TextBox 33">
            <a:extLst>
              <a:ext uri="{FF2B5EF4-FFF2-40B4-BE49-F238E27FC236}">
                <a16:creationId xmlns:a16="http://schemas.microsoft.com/office/drawing/2014/main" id="{EF81C594-9CAA-5E7F-DF53-7F68D4BC8394}"/>
              </a:ext>
            </a:extLst>
          </p:cNvPr>
          <p:cNvSpPr txBox="1"/>
          <p:nvPr/>
        </p:nvSpPr>
        <p:spPr>
          <a:xfrm>
            <a:off x="5072406" y="2512202"/>
            <a:ext cx="2568367" cy="261610"/>
          </a:xfrm>
          <a:prstGeom prst="rect">
            <a:avLst/>
          </a:prstGeom>
          <a:noFill/>
        </p:spPr>
        <p:txBody>
          <a:bodyPr wrap="square" tIns="0" rIns="0">
            <a:spAutoFit/>
          </a:bodyPr>
          <a:lstStyle/>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4000 Tokens</a:t>
            </a:r>
          </a:p>
        </p:txBody>
      </p:sp>
      <p:sp>
        <p:nvSpPr>
          <p:cNvPr id="35" name="TextBox 34">
            <a:extLst>
              <a:ext uri="{FF2B5EF4-FFF2-40B4-BE49-F238E27FC236}">
                <a16:creationId xmlns:a16="http://schemas.microsoft.com/office/drawing/2014/main" id="{7C8D5084-95EE-4446-9E7C-859553E23CD1}"/>
              </a:ext>
            </a:extLst>
          </p:cNvPr>
          <p:cNvSpPr txBox="1"/>
          <p:nvPr/>
        </p:nvSpPr>
        <p:spPr>
          <a:xfrm>
            <a:off x="5077899" y="2726096"/>
            <a:ext cx="3072083" cy="692497"/>
          </a:xfrm>
          <a:prstGeom prst="rect">
            <a:avLst/>
          </a:prstGeom>
          <a:noFill/>
        </p:spPr>
        <p:txBody>
          <a:bodyPr wrap="square" tIns="0" rIns="0">
            <a:spAutoFit/>
          </a:bodyPr>
          <a:lstStyle/>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uLnTx/>
                <a:uFillTx/>
                <a:latin typeface="Segoe UI"/>
                <a:ea typeface="+mn-ea"/>
                <a:cs typeface="+mn-cs"/>
              </a:rPr>
              <a:t>Summarizing for</a:t>
            </a:r>
            <a:br>
              <a:rPr kumimoji="0" lang="en-US" sz="1400" b="0" i="0" u="none" strike="noStrike" kern="1200" cap="none" spc="0" normalizeH="0" baseline="0" noProof="0">
                <a:ln>
                  <a:noFill/>
                </a:ln>
                <a:solidFill>
                  <a:srgbClr val="FFFFFF"/>
                </a:solidFill>
                <a:uLnTx/>
                <a:uFillTx/>
                <a:latin typeface="Segoe UI"/>
                <a:ea typeface="+mn-ea"/>
                <a:cs typeface="+mn-cs"/>
              </a:rPr>
            </a:br>
            <a:r>
              <a:rPr kumimoji="0" lang="en-US" sz="1400" b="0" i="0" u="none" strike="noStrike" kern="1200" cap="none" spc="0" normalizeH="0" baseline="0" noProof="0">
                <a:ln>
                  <a:noFill/>
                </a:ln>
                <a:solidFill>
                  <a:srgbClr val="FFFFFF"/>
                </a:solidFill>
                <a:uLnTx/>
                <a:uFillTx/>
                <a:latin typeface="Segoe UI"/>
                <a:ea typeface="+mn-ea"/>
                <a:cs typeface="+mn-cs"/>
              </a:rPr>
              <a:t>specific audience</a:t>
            </a:r>
          </a:p>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uLnTx/>
                <a:uFillTx/>
                <a:latin typeface="Segoe UI"/>
                <a:ea typeface="+mn-ea"/>
                <a:cs typeface="+mn-cs"/>
              </a:rPr>
              <a:t>Generating creative content</a:t>
            </a:r>
          </a:p>
        </p:txBody>
      </p:sp>
    </p:spTree>
    <p:extLst>
      <p:ext uri="{BB962C8B-B14F-4D97-AF65-F5344CB8AC3E}">
        <p14:creationId xmlns:p14="http://schemas.microsoft.com/office/powerpoint/2010/main" val="56223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500"/>
                                        <p:tgtEl>
                                          <p:spTgt spid="3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p:bldP spid="26" grpId="0"/>
      <p:bldP spid="28" grpId="0"/>
      <p:bldP spid="29" grpId="0"/>
      <p:bldP spid="31" grpId="0"/>
      <p:bldP spid="32" grpId="0"/>
      <p:bldP spid="34" grpId="0"/>
      <p:bldP spid="3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EE032-3AB1-EFC7-9CEE-87BD8599F81D}"/>
              </a:ext>
            </a:extLst>
          </p:cNvPr>
          <p:cNvSpPr>
            <a:spLocks noGrp="1"/>
          </p:cNvSpPr>
          <p:nvPr>
            <p:ph type="title"/>
          </p:nvPr>
        </p:nvSpPr>
        <p:spPr>
          <a:xfrm>
            <a:off x="831850" y="1709739"/>
            <a:ext cx="10515600" cy="995362"/>
          </a:xfrm>
        </p:spPr>
        <p:txBody>
          <a:bodyPr/>
          <a:lstStyle/>
          <a:p>
            <a:r>
              <a:rPr lang="en-US"/>
              <a:t>Hands On Labs</a:t>
            </a:r>
          </a:p>
        </p:txBody>
      </p:sp>
      <p:sp>
        <p:nvSpPr>
          <p:cNvPr id="3" name="Text Placeholder 2">
            <a:extLst>
              <a:ext uri="{FF2B5EF4-FFF2-40B4-BE49-F238E27FC236}">
                <a16:creationId xmlns:a16="http://schemas.microsoft.com/office/drawing/2014/main" id="{DD1EB719-8F80-8C58-5361-B3F56CCA8991}"/>
              </a:ext>
            </a:extLst>
          </p:cNvPr>
          <p:cNvSpPr>
            <a:spLocks noGrp="1"/>
          </p:cNvSpPr>
          <p:nvPr>
            <p:ph type="body" idx="1"/>
          </p:nvPr>
        </p:nvSpPr>
        <p:spPr>
          <a:xfrm>
            <a:off x="831850" y="2881313"/>
            <a:ext cx="10515600" cy="3208337"/>
          </a:xfrm>
        </p:spPr>
        <p:txBody>
          <a:bodyPr vert="horz" lIns="91440" tIns="45720" rIns="91440" bIns="45720" rtlCol="0" anchor="t">
            <a:normAutofit/>
          </a:bodyPr>
          <a:lstStyle/>
          <a:p>
            <a:pPr marL="342900" indent="-342900">
              <a:buFont typeface="Arial" panose="020B0604020202020204" pitchFamily="34" charset="0"/>
              <a:buChar char="•"/>
            </a:pPr>
            <a:r>
              <a:rPr lang="en-US"/>
              <a:t>Form Recognizer</a:t>
            </a:r>
          </a:p>
          <a:p>
            <a:pPr marL="342900" indent="-342900">
              <a:buFont typeface="Arial" panose="020B0604020202020204" pitchFamily="34" charset="0"/>
              <a:buChar char="•"/>
            </a:pPr>
            <a:r>
              <a:rPr lang="en-US"/>
              <a:t>Azure Search</a:t>
            </a:r>
          </a:p>
          <a:p>
            <a:pPr marL="342900" indent="-342900">
              <a:buFont typeface="Arial" panose="020B0604020202020204" pitchFamily="34" charset="0"/>
              <a:buChar char="•"/>
            </a:pPr>
            <a:r>
              <a:rPr lang="en-US"/>
              <a:t>Azure OpenAI</a:t>
            </a:r>
            <a:endParaRPr lang="en-US">
              <a:ea typeface="Calibri"/>
              <a:cs typeface="Calibri"/>
            </a:endParaRPr>
          </a:p>
        </p:txBody>
      </p:sp>
    </p:spTree>
    <p:extLst>
      <p:ext uri="{BB962C8B-B14F-4D97-AF65-F5344CB8AC3E}">
        <p14:creationId xmlns:p14="http://schemas.microsoft.com/office/powerpoint/2010/main" val="28366681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9AFD4AAD-1F40-4E53-7818-F7CB61B9D4D4}"/>
              </a:ext>
            </a:extLst>
          </p:cNvPr>
          <p:cNvPicPr>
            <a:picLocks noChangeAspect="1"/>
          </p:cNvPicPr>
          <p:nvPr/>
        </p:nvPicPr>
        <p:blipFill rotWithShape="1">
          <a:blip r:embed="rId3"/>
          <a:srcRect t="3790" b="3997"/>
          <a:stretch/>
        </p:blipFill>
        <p:spPr>
          <a:xfrm>
            <a:off x="352425" y="271473"/>
            <a:ext cx="10958513" cy="6164165"/>
          </a:xfrm>
          <a:prstGeom prst="rect">
            <a:avLst/>
          </a:prstGeom>
        </p:spPr>
      </p:pic>
      <p:sp>
        <p:nvSpPr>
          <p:cNvPr id="7" name="Title 6">
            <a:extLst>
              <a:ext uri="{FF2B5EF4-FFF2-40B4-BE49-F238E27FC236}">
                <a16:creationId xmlns:a16="http://schemas.microsoft.com/office/drawing/2014/main" id="{92DA0BF0-A1DD-C265-8807-D2CA71F9515E}"/>
              </a:ext>
            </a:extLst>
          </p:cNvPr>
          <p:cNvSpPr>
            <a:spLocks noGrp="1"/>
          </p:cNvSpPr>
          <p:nvPr>
            <p:ph type="title"/>
          </p:nvPr>
        </p:nvSpPr>
        <p:spPr>
          <a:xfrm>
            <a:off x="7015163" y="500061"/>
            <a:ext cx="3976688" cy="466726"/>
          </a:xfrm>
          <a:solidFill>
            <a:srgbClr val="000000">
              <a:alpha val="80000"/>
            </a:srgbClr>
          </a:solidFill>
          <a:ln w="279400" cap="sq" cmpd="thinThick">
            <a:solidFill>
              <a:srgbClr val="262626">
                <a:alpha val="89804"/>
              </a:srgbClr>
            </a:solidFill>
            <a:miter lim="800000"/>
          </a:ln>
        </p:spPr>
        <p:txBody>
          <a:bodyPr anchor="ctr">
            <a:noAutofit/>
          </a:bodyPr>
          <a:lstStyle/>
          <a:p>
            <a:pPr algn="ctr"/>
            <a:r>
              <a:rPr lang="en-US" sz="1600">
                <a:solidFill>
                  <a:srgbClr val="FFFFFF"/>
                </a:solidFill>
              </a:rPr>
              <a:t>BPA Architecture</a:t>
            </a:r>
            <a:br>
              <a:rPr lang="en-US" sz="1600">
                <a:solidFill>
                  <a:srgbClr val="FFFFFF"/>
                </a:solidFill>
              </a:rPr>
            </a:br>
            <a:r>
              <a:rPr lang="en-US" sz="1600">
                <a:solidFill>
                  <a:srgbClr val="FFFFFF"/>
                </a:solidFill>
              </a:rPr>
              <a:t>Lab setup</a:t>
            </a:r>
          </a:p>
        </p:txBody>
      </p:sp>
    </p:spTree>
    <p:extLst>
      <p:ext uri="{BB962C8B-B14F-4D97-AF65-F5344CB8AC3E}">
        <p14:creationId xmlns:p14="http://schemas.microsoft.com/office/powerpoint/2010/main" val="231893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97A0C3-FA8B-4210-A910-CACD1D03FFA7}"/>
              </a:ext>
            </a:extLst>
          </p:cNvPr>
          <p:cNvSpPr txBox="1">
            <a:spLocks noGrp="1"/>
          </p:cNvSpPr>
          <p:nvPr>
            <p:ph type="title" idx="4294967295"/>
          </p:nvPr>
        </p:nvSpPr>
        <p:spPr>
          <a:xfrm>
            <a:off x="4083050" y="2459038"/>
            <a:ext cx="8108950" cy="13223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mj-lt"/>
                <a:ea typeface="+mn-ea"/>
                <a:cs typeface="+mn-cs"/>
              </a:rPr>
              <a:t>“Again and again, we hunt for that document we urgently need and it is nowhere to be found. We have more data than ever before, but we struggle to navigate to the right data the moment we need it”</a:t>
            </a:r>
            <a:br>
              <a:rPr kumimoji="0" lang="en-US" sz="2000" b="0" i="0" u="none" strike="noStrike" kern="1200" cap="none" spc="0" normalizeH="0" baseline="0" noProof="0">
                <a:ln>
                  <a:noFill/>
                </a:ln>
                <a:solidFill>
                  <a:schemeClr val="tx1"/>
                </a:solidFill>
                <a:effectLst/>
                <a:uLnTx/>
                <a:uFillTx/>
                <a:latin typeface="+mj-lt"/>
                <a:ea typeface="+mn-ea"/>
                <a:cs typeface="+mn-cs"/>
              </a:rPr>
            </a:br>
            <a:r>
              <a:rPr kumimoji="0" lang="en-US" sz="2000" b="0" i="0" u="none" strike="noStrike" kern="1200" cap="none" spc="0" normalizeH="0" baseline="0" noProof="0">
                <a:ln>
                  <a:noFill/>
                </a:ln>
                <a:solidFill>
                  <a:schemeClr val="tx1"/>
                </a:solidFill>
                <a:effectLst/>
                <a:uLnTx/>
                <a:uFillTx/>
                <a:latin typeface="+mj-lt"/>
                <a:ea typeface="+mn-ea"/>
                <a:cs typeface="+mn-cs"/>
              </a:rPr>
              <a:t>–</a:t>
            </a:r>
            <a:r>
              <a:rPr kumimoji="0" lang="en-US" sz="2000" b="0" i="1" u="none" strike="noStrike" kern="1200" cap="none" spc="0" normalizeH="0" baseline="0" noProof="0">
                <a:ln>
                  <a:noFill/>
                </a:ln>
                <a:solidFill>
                  <a:schemeClr val="tx1"/>
                </a:solidFill>
                <a:effectLst/>
                <a:uLnTx/>
                <a:uFillTx/>
                <a:latin typeface="+mj-lt"/>
                <a:ea typeface="+mn-ea"/>
                <a:cs typeface="+mn-cs"/>
              </a:rPr>
              <a:t>Everyone (at some point) </a:t>
            </a:r>
          </a:p>
        </p:txBody>
      </p:sp>
    </p:spTree>
    <p:extLst>
      <p:ext uri="{BB962C8B-B14F-4D97-AF65-F5344CB8AC3E}">
        <p14:creationId xmlns:p14="http://schemas.microsoft.com/office/powerpoint/2010/main" val="3548521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A6952D7-05F6-4693-853A-5EEFB4B94170}"/>
              </a:ext>
            </a:extLst>
          </p:cNvPr>
          <p:cNvPicPr>
            <a:picLocks noChangeAspect="1"/>
          </p:cNvPicPr>
          <p:nvPr/>
        </p:nvPicPr>
        <p:blipFill rotWithShape="1">
          <a:blip r:embed="rId3">
            <a:extLst>
              <a:ext uri="{28A0092B-C50C-407E-A947-70E740481C1C}">
                <a14:useLocalDpi xmlns:a14="http://schemas.microsoft.com/office/drawing/2010/main" val="0"/>
              </a:ext>
            </a:extLst>
          </a:blip>
          <a:srcRect t="36133" b="21187"/>
          <a:stretch/>
        </p:blipFill>
        <p:spPr>
          <a:xfrm>
            <a:off x="0" y="4082810"/>
            <a:ext cx="12192000" cy="2775190"/>
          </a:xfrm>
          <a:prstGeom prst="rect">
            <a:avLst/>
          </a:prstGeom>
        </p:spPr>
      </p:pic>
      <p:sp>
        <p:nvSpPr>
          <p:cNvPr id="8" name="Rectangle 7">
            <a:extLst>
              <a:ext uri="{FF2B5EF4-FFF2-40B4-BE49-F238E27FC236}">
                <a16:creationId xmlns:a16="http://schemas.microsoft.com/office/drawing/2014/main" id="{207AB768-8D5E-4FED-8255-762EE386BCE0}"/>
              </a:ext>
            </a:extLst>
          </p:cNvPr>
          <p:cNvSpPr/>
          <p:nvPr/>
        </p:nvSpPr>
        <p:spPr>
          <a:xfrm>
            <a:off x="1" y="471091"/>
            <a:ext cx="12192000" cy="387798"/>
          </a:xfrm>
          <a:prstGeom prst="rect">
            <a:avLst/>
          </a:prstGeom>
        </p:spPr>
        <p:txBody>
          <a:bodyPr vert="horz" wrap="square" lIns="0" tIns="0" rIns="0" bIns="0" rtlCol="0" anchor="t">
            <a:spAutoFit/>
          </a:body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a:ln w="3175">
                  <a:noFill/>
                </a:ln>
                <a:gradFill flip="none" rotWithShape="1">
                  <a:gsLst>
                    <a:gs pos="12000">
                      <a:srgbClr val="FFFFFF"/>
                    </a:gs>
                    <a:gs pos="100000">
                      <a:srgbClr val="FFFFFF"/>
                    </a:gs>
                  </a:gsLst>
                  <a:lin ang="18900000" scaled="1"/>
                  <a:tileRect/>
                </a:gradFill>
                <a:effectLst/>
                <a:uLnTx/>
                <a:uFillTx/>
                <a:latin typeface="Segoe UI Semibold"/>
                <a:ea typeface="+mn-ea"/>
                <a:cs typeface="+mn-cs"/>
              </a:rPr>
              <a:t>Challenges</a:t>
            </a:r>
          </a:p>
        </p:txBody>
      </p:sp>
      <p:sp>
        <p:nvSpPr>
          <p:cNvPr id="9" name="TextBox 8">
            <a:extLst>
              <a:ext uri="{FF2B5EF4-FFF2-40B4-BE49-F238E27FC236}">
                <a16:creationId xmlns:a16="http://schemas.microsoft.com/office/drawing/2014/main" id="{7AA5F198-DFB2-4E66-94AD-3638AED2863C}"/>
              </a:ext>
            </a:extLst>
          </p:cNvPr>
          <p:cNvSpPr txBox="1"/>
          <p:nvPr/>
        </p:nvSpPr>
        <p:spPr>
          <a:xfrm>
            <a:off x="1638815" y="1509088"/>
            <a:ext cx="3711406" cy="897682"/>
          </a:xfrm>
          <a:prstGeom prst="rect">
            <a:avLst/>
          </a:prstGeom>
          <a:noFill/>
        </p:spPr>
        <p:txBody>
          <a:bodyPr wrap="square" rtlCol="0">
            <a:spAutoFit/>
          </a:bodyPr>
          <a:lstStyle/>
          <a:p>
            <a:pPr marL="0" marR="0" lvl="0" indent="0" algn="ctr" defTabSz="914400" rtl="0" eaLnBrk="1" fontAlgn="auto" latinLnBrk="0" hangingPunct="1">
              <a:lnSpc>
                <a:spcPts val="22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
                <a:ea typeface="+mn-ea"/>
                <a:cs typeface="+mn-cs"/>
              </a:rPr>
              <a:t>Organizations amass</a:t>
            </a:r>
            <a:r>
              <a:rPr kumimoji="0" lang="en-US" sz="1600" b="0" i="0" u="none" strike="noStrike" kern="1200" cap="none" spc="0" normalizeH="0" baseline="0" noProof="0">
                <a:ln>
                  <a:noFill/>
                </a:ln>
                <a:solidFill>
                  <a:prstClr val="white"/>
                </a:solidFill>
                <a:effectLst/>
                <a:uLnTx/>
                <a:uFillTx/>
                <a:latin typeface="SegoeUI"/>
                <a:ea typeface="+mn-ea"/>
                <a:cs typeface="Segoe UI Semibold" panose="020B0702040204020203" pitchFamily="34" charset="0"/>
              </a:rPr>
              <a:t> </a:t>
            </a:r>
            <a:r>
              <a:rPr kumimoji="0" lang="en-US" sz="20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many inputs</a:t>
            </a:r>
            <a: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a:t>
            </a:r>
          </a:p>
          <a:p>
            <a:pPr marR="0" lvl="0" algn="ctr" defTabSz="914400" rtl="0" eaLnBrk="1" fontAlgn="auto" latinLnBrk="0" hangingPunct="1">
              <a:spcBef>
                <a:spcPts val="0"/>
              </a:spcBef>
              <a:spcAft>
                <a:spcPts val="0"/>
              </a:spcAft>
              <a:buClrTx/>
              <a:buSzTx/>
              <a:tabLst/>
              <a:defRPr/>
            </a:pPr>
            <a: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which require</a:t>
            </a:r>
            <a:r>
              <a:rPr kumimoji="0" lang="en-US" sz="1400" b="0" i="0" u="none" strike="noStrike" kern="1200" cap="none" spc="0" normalizeH="0" noProof="0">
                <a:ln>
                  <a:noFill/>
                </a:ln>
                <a:solidFill>
                  <a:prstClr val="white"/>
                </a:solidFill>
                <a:effectLst/>
                <a:uLnTx/>
                <a:uFillTx/>
                <a:latin typeface="Segoe UI" panose="020B0502040204020203" pitchFamily="34" charset="0"/>
                <a:ea typeface="+mn-ea"/>
                <a:cs typeface="Segoe UI" panose="020B0502040204020203" pitchFamily="34" charset="0"/>
              </a:rPr>
              <a:t> AI expertise across </a:t>
            </a:r>
            <a:r>
              <a:rPr lang="en-US" sz="2000">
                <a:solidFill>
                  <a:srgbClr val="50E6FF"/>
                </a:solidFill>
                <a:latin typeface="Segoe UI Semibold" panose="020B0702040204020203" pitchFamily="34" charset="0"/>
                <a:cs typeface="Segoe UI Semibold" panose="020B0702040204020203" pitchFamily="34" charset="0"/>
              </a:rPr>
              <a:t>multiple</a:t>
            </a:r>
            <a:r>
              <a:rPr kumimoji="0" lang="en-US" sz="1400" b="0" i="0" u="none" strike="noStrike" kern="1200" cap="none" spc="0" normalizeH="0" noProof="0">
                <a:ln>
                  <a:noFill/>
                </a:ln>
                <a:solidFill>
                  <a:prstClr val="white"/>
                </a:solidFill>
                <a:effectLst/>
                <a:uLnTx/>
                <a:uFillTx/>
                <a:latin typeface="Segoe UI" panose="020B0502040204020203" pitchFamily="34" charset="0"/>
                <a:ea typeface="+mn-ea"/>
                <a:cs typeface="Segoe UI" panose="020B0502040204020203" pitchFamily="34" charset="0"/>
              </a:rPr>
              <a:t> </a:t>
            </a:r>
            <a:r>
              <a:rPr lang="en-US" sz="2000">
                <a:solidFill>
                  <a:srgbClr val="50E6FF"/>
                </a:solidFill>
                <a:latin typeface="Segoe UI Semibold" panose="020B0702040204020203" pitchFamily="34" charset="0"/>
                <a:cs typeface="Segoe UI Semibold" panose="020B0702040204020203" pitchFamily="34" charset="0"/>
              </a:rPr>
              <a:t>domains</a:t>
            </a:r>
            <a:r>
              <a:rPr kumimoji="0" lang="en-US" sz="1400" b="0" i="0" u="none" strike="noStrike" kern="1200" cap="none" spc="0" normalizeH="0" noProof="0">
                <a:ln>
                  <a:noFill/>
                </a:ln>
                <a:solidFill>
                  <a:prstClr val="white"/>
                </a:solidFill>
                <a:effectLst/>
                <a:uLnTx/>
                <a:uFillTx/>
                <a:latin typeface="Segoe UI" panose="020B0502040204020203" pitchFamily="34" charset="0"/>
                <a:ea typeface="+mn-ea"/>
                <a:cs typeface="Segoe UI" panose="020B0502040204020203" pitchFamily="34" charset="0"/>
              </a:rPr>
              <a:t> (NLP, CV, speech, ..)</a:t>
            </a:r>
            <a:endParaRPr kumimoji="0" lang="en-US" sz="1400" b="0" i="0" u="none" strike="noStrike" kern="1200" cap="none" spc="0" normalizeH="0" baseline="0" noProof="0">
              <a:ln>
                <a:noFill/>
              </a:ln>
              <a:solidFill>
                <a:prstClr val="white"/>
              </a:solidFill>
              <a:effectLst/>
              <a:uLnTx/>
              <a:uFillTx/>
              <a:latin typeface="Segoe UI "/>
              <a:ea typeface="+mn-ea"/>
              <a:cs typeface="+mn-cs"/>
            </a:endParaRPr>
          </a:p>
        </p:txBody>
      </p:sp>
      <p:sp>
        <p:nvSpPr>
          <p:cNvPr id="10" name="TextBox 9">
            <a:extLst>
              <a:ext uri="{FF2B5EF4-FFF2-40B4-BE49-F238E27FC236}">
                <a16:creationId xmlns:a16="http://schemas.microsoft.com/office/drawing/2014/main" id="{211B67FE-F7A2-48E7-9C7F-D4B60E9058C1}"/>
              </a:ext>
            </a:extLst>
          </p:cNvPr>
          <p:cNvSpPr txBox="1"/>
          <p:nvPr/>
        </p:nvSpPr>
        <p:spPr>
          <a:xfrm>
            <a:off x="799975" y="3056970"/>
            <a:ext cx="3644900" cy="908839"/>
          </a:xfrm>
          <a:prstGeom prst="rect">
            <a:avLst/>
          </a:prstGeom>
          <a:noFill/>
        </p:spPr>
        <p:txBody>
          <a:bodyPr wrap="square" rtlCol="0">
            <a:spAutoFit/>
          </a:bodyPr>
          <a:lstStyle/>
          <a:p>
            <a:pPr marL="0" marR="0" lvl="0" indent="0" algn="ctr" defTabSz="914400" rtl="0" eaLnBrk="1" fontAlgn="auto" latinLnBrk="0" hangingPunct="1">
              <a:lnSpc>
                <a:spcPts val="22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Documents </a:t>
            </a:r>
            <a:r>
              <a:rPr kumimoji="0" lang="en-US" sz="1400" b="0" i="0" u="none" strike="noStrike" kern="1200" cap="none" spc="0" normalizeH="0" baseline="0" noProof="0">
                <a:ln>
                  <a:noFill/>
                </a:ln>
                <a:solidFill>
                  <a:prstClr val="white"/>
                </a:solidFill>
                <a:effectLst/>
                <a:uLnTx/>
                <a:uFillTx/>
                <a:latin typeface="Segoe UI "/>
                <a:ea typeface="+mn-ea"/>
                <a:cs typeface="+mn-cs"/>
              </a:rPr>
              <a:t>are </a:t>
            </a:r>
            <a:r>
              <a:rPr lang="en-US" sz="2000">
                <a:solidFill>
                  <a:srgbClr val="50E6FF"/>
                </a:solidFill>
                <a:latin typeface="Segoe UI Semibold" panose="020B0702040204020203" pitchFamily="34" charset="0"/>
                <a:cs typeface="Segoe UI Semibold" panose="020B0702040204020203" pitchFamily="34" charset="0"/>
              </a:rPr>
              <a:t>everywhere,</a:t>
            </a:r>
            <a:r>
              <a:rPr kumimoji="0" lang="en-US" sz="1400" b="0" i="0" u="none" strike="noStrike" kern="1200" cap="none" spc="0" normalizeH="0" baseline="0" noProof="0">
                <a:ln>
                  <a:noFill/>
                </a:ln>
                <a:solidFill>
                  <a:prstClr val="white"/>
                </a:solidFill>
                <a:effectLst/>
                <a:uLnTx/>
                <a:uFillTx/>
                <a:latin typeface="Segoe UI "/>
                <a:ea typeface="+mn-ea"/>
                <a:cs typeface="+mn-cs"/>
              </a:rPr>
              <a:t> and are, unfortunately, still a major communication tool between organizations</a:t>
            </a:r>
          </a:p>
        </p:txBody>
      </p:sp>
      <p:sp>
        <p:nvSpPr>
          <p:cNvPr id="11" name="TextBox 10">
            <a:extLst>
              <a:ext uri="{FF2B5EF4-FFF2-40B4-BE49-F238E27FC236}">
                <a16:creationId xmlns:a16="http://schemas.microsoft.com/office/drawing/2014/main" id="{30E8AEE2-2EAE-442F-B3B8-590AC965A382}"/>
              </a:ext>
            </a:extLst>
          </p:cNvPr>
          <p:cNvSpPr txBox="1"/>
          <p:nvPr/>
        </p:nvSpPr>
        <p:spPr>
          <a:xfrm>
            <a:off x="7703687" y="3110605"/>
            <a:ext cx="3644900" cy="1473096"/>
          </a:xfrm>
          <a:prstGeom prst="rect">
            <a:avLst/>
          </a:prstGeom>
          <a:noFill/>
          <a:ln>
            <a:noFill/>
          </a:ln>
        </p:spPr>
        <p:txBody>
          <a:bodyPr wrap="square" rtlCol="0">
            <a:spAutoFit/>
          </a:bodyPr>
          <a:lstStyle/>
          <a:p>
            <a:pPr marL="0" marR="0" lvl="0" indent="0" algn="ctr" defTabSz="914400" rtl="0" eaLnBrk="1" fontAlgn="auto" latinLnBrk="0" hangingPunct="1">
              <a:lnSpc>
                <a:spcPts val="22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
                <a:ea typeface="+mn-ea"/>
                <a:cs typeface="+mn-cs"/>
              </a:rPr>
              <a:t>Let the data scientists </a:t>
            </a:r>
            <a:r>
              <a:rPr lang="en-US" sz="2000">
                <a:solidFill>
                  <a:srgbClr val="50E6FF"/>
                </a:solidFill>
                <a:latin typeface="Segoe UI Semibold" panose="020B0702040204020203" pitchFamily="34" charset="0"/>
                <a:cs typeface="Segoe UI Semibold" panose="020B0702040204020203" pitchFamily="34" charset="0"/>
              </a:rPr>
              <a:t>focus</a:t>
            </a:r>
            <a:r>
              <a:rPr kumimoji="0" lang="en-US" sz="1400" b="0" i="0" u="none" strike="noStrike" kern="1200" cap="none" spc="0" normalizeH="0" baseline="0" noProof="0">
                <a:ln>
                  <a:noFill/>
                </a:ln>
                <a:solidFill>
                  <a:prstClr val="white"/>
                </a:solidFill>
                <a:effectLst/>
                <a:uLnTx/>
                <a:uFillTx/>
                <a:latin typeface="Segoe UI "/>
                <a:ea typeface="+mn-ea"/>
                <a:cs typeface="+mn-cs"/>
              </a:rPr>
              <a:t> on </a:t>
            </a:r>
            <a:r>
              <a:rPr lang="en-US" sz="2000">
                <a:solidFill>
                  <a:srgbClr val="50E6FF"/>
                </a:solidFill>
                <a:latin typeface="Segoe UI Semibold" panose="020B0702040204020203" pitchFamily="34" charset="0"/>
                <a:cs typeface="Segoe UI Semibold" panose="020B0702040204020203" pitchFamily="34" charset="0"/>
              </a:rPr>
              <a:t>AI</a:t>
            </a:r>
            <a:r>
              <a:rPr lang="en-US" sz="1400">
                <a:solidFill>
                  <a:prstClr val="white"/>
                </a:solidFill>
                <a:latin typeface="Segoe UI "/>
              </a:rPr>
              <a:t>. AI pipelines typically </a:t>
            </a:r>
            <a:r>
              <a:rPr lang="en-US" sz="2000">
                <a:solidFill>
                  <a:srgbClr val="50E6FF"/>
                </a:solidFill>
                <a:latin typeface="Segoe UI Semibold" panose="020B0702040204020203" pitchFamily="34" charset="0"/>
                <a:cs typeface="Segoe UI Semibold" panose="020B0702040204020203" pitchFamily="34" charset="0"/>
              </a:rPr>
              <a:t>require</a:t>
            </a:r>
            <a:r>
              <a:rPr lang="en-US" sz="1400">
                <a:solidFill>
                  <a:prstClr val="white"/>
                </a:solidFill>
                <a:latin typeface="Segoe UI "/>
              </a:rPr>
              <a:t> </a:t>
            </a:r>
            <a:r>
              <a:rPr lang="en-US" sz="2000">
                <a:solidFill>
                  <a:srgbClr val="50E6FF"/>
                </a:solidFill>
                <a:latin typeface="Segoe UI Semibold" panose="020B0702040204020203" pitchFamily="34" charset="0"/>
                <a:cs typeface="Segoe UI Semibold" panose="020B0702040204020203" pitchFamily="34" charset="0"/>
              </a:rPr>
              <a:t>developers</a:t>
            </a:r>
            <a:r>
              <a:rPr lang="en-US" sz="1400">
                <a:solidFill>
                  <a:prstClr val="white"/>
                </a:solidFill>
                <a:latin typeface="Segoe UI "/>
              </a:rPr>
              <a:t> and data scientists </a:t>
            </a:r>
            <a:r>
              <a:rPr kumimoji="0" lang="en-US" sz="1400" b="0" i="0" u="none" strike="noStrike" kern="1200" cap="none" spc="0" normalizeH="0" baseline="0" noProof="0">
                <a:ln>
                  <a:noFill/>
                </a:ln>
                <a:solidFill>
                  <a:prstClr val="white"/>
                </a:solidFill>
                <a:effectLst/>
                <a:uLnTx/>
                <a:uFillTx/>
                <a:latin typeface="Segoe UI "/>
                <a:ea typeface="+mn-ea"/>
                <a:cs typeface="+mn-cs"/>
              </a:rPr>
              <a:t>to develop and implement the solution, as well as long term management</a:t>
            </a:r>
          </a:p>
        </p:txBody>
      </p:sp>
      <p:sp>
        <p:nvSpPr>
          <p:cNvPr id="12" name="TextBox 11">
            <a:extLst>
              <a:ext uri="{FF2B5EF4-FFF2-40B4-BE49-F238E27FC236}">
                <a16:creationId xmlns:a16="http://schemas.microsoft.com/office/drawing/2014/main" id="{0BA2BC5C-B866-43B7-8BE9-0A6656FD61E0}"/>
              </a:ext>
            </a:extLst>
          </p:cNvPr>
          <p:cNvSpPr txBox="1"/>
          <p:nvPr/>
        </p:nvSpPr>
        <p:spPr>
          <a:xfrm>
            <a:off x="4767790" y="2841681"/>
            <a:ext cx="2502719" cy="938719"/>
          </a:xfrm>
          <a:prstGeom prst="rect">
            <a:avLst/>
          </a:prstGeom>
          <a:noFill/>
        </p:spPr>
        <p:txBody>
          <a:bodyPr wrap="square" rtlCol="0">
            <a:spAutoFit/>
          </a:bodyPr>
          <a:lstStyle/>
          <a:p>
            <a:pPr marL="0" marR="0" lvl="0" indent="0" algn="ctr" defTabSz="914400" rtl="0" eaLnBrk="1" fontAlgn="auto" latinLnBrk="0" hangingPunct="1">
              <a:lnSpc>
                <a:spcPts val="22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
                <a:ea typeface="+mn-ea"/>
                <a:cs typeface="+mn-cs"/>
              </a:rPr>
              <a:t>Manual data entry and extraction could be </a:t>
            </a:r>
            <a:r>
              <a:rPr kumimoji="0" lang="en-US" sz="20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costly</a:t>
            </a:r>
            <a:r>
              <a:rPr kumimoji="0" lang="en-US" sz="1400" b="0" i="0" u="none" strike="noStrike" kern="1200" cap="none" spc="0" normalizeH="0" baseline="0" noProof="0">
                <a:ln>
                  <a:noFill/>
                </a:ln>
                <a:solidFill>
                  <a:prstClr val="white"/>
                </a:solidFill>
                <a:effectLst/>
                <a:uLnTx/>
                <a:uFillTx/>
                <a:latin typeface="Segoe UI "/>
                <a:ea typeface="+mn-ea"/>
                <a:cs typeface="+mn-cs"/>
              </a:rPr>
              <a:t> and </a:t>
            </a:r>
            <a:r>
              <a:rPr kumimoji="0" lang="en-US" sz="20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erroneous</a:t>
            </a:r>
          </a:p>
        </p:txBody>
      </p:sp>
      <p:sp>
        <p:nvSpPr>
          <p:cNvPr id="13" name="TextBox 12">
            <a:extLst>
              <a:ext uri="{FF2B5EF4-FFF2-40B4-BE49-F238E27FC236}">
                <a16:creationId xmlns:a16="http://schemas.microsoft.com/office/drawing/2014/main" id="{DE754729-AB56-4A6A-B4FE-9D43DA5A1B1C}"/>
              </a:ext>
            </a:extLst>
          </p:cNvPr>
          <p:cNvSpPr txBox="1"/>
          <p:nvPr/>
        </p:nvSpPr>
        <p:spPr>
          <a:xfrm>
            <a:off x="6347937" y="1416859"/>
            <a:ext cx="3948381" cy="938719"/>
          </a:xfrm>
          <a:prstGeom prst="rect">
            <a:avLst/>
          </a:prstGeom>
          <a:noFill/>
          <a:ln>
            <a:noFill/>
          </a:ln>
        </p:spPr>
        <p:txBody>
          <a:bodyPr wrap="square" lIns="91440" tIns="45720" rIns="91440" bIns="45720" rtlCol="0" anchor="t">
            <a:spAutoFit/>
          </a:bodyPr>
          <a:lstStyle/>
          <a:p>
            <a:pPr lvl="0" algn="ctr">
              <a:lnSpc>
                <a:spcPts val="2200"/>
              </a:lnSpc>
              <a:defRPr/>
            </a:pPr>
            <a:r>
              <a:rPr lang="en-US" sz="1400">
                <a:solidFill>
                  <a:prstClr val="white"/>
                </a:solidFill>
                <a:latin typeface="Segoe UI "/>
              </a:rPr>
              <a:t>Accelerator brings together </a:t>
            </a:r>
            <a:r>
              <a:rPr lang="en-US" sz="2000">
                <a:solidFill>
                  <a:srgbClr val="50E6FF"/>
                </a:solidFill>
                <a:latin typeface="Segoe UI Semibold" panose="020B0702040204020203" pitchFamily="34" charset="0"/>
                <a:cs typeface="Segoe UI Semibold" panose="020B0702040204020203" pitchFamily="34" charset="0"/>
              </a:rPr>
              <a:t>multiple Cognitive Services</a:t>
            </a:r>
            <a:r>
              <a:rPr lang="en-US" sz="1400">
                <a:solidFill>
                  <a:prstClr val="white"/>
                </a:solidFill>
                <a:latin typeface="Segoe UI "/>
              </a:rPr>
              <a:t> together in a </a:t>
            </a:r>
            <a:r>
              <a:rPr lang="en-US" sz="2000">
                <a:solidFill>
                  <a:srgbClr val="50E6FF"/>
                </a:solidFill>
                <a:latin typeface="Segoe UI Semibold" panose="020B0702040204020203" pitchFamily="34" charset="0"/>
                <a:cs typeface="Segoe UI Semibold" panose="020B0702040204020203" pitchFamily="34" charset="0"/>
              </a:rPr>
              <a:t>single</a:t>
            </a:r>
            <a:r>
              <a:rPr lang="en-US" sz="1400">
                <a:solidFill>
                  <a:prstClr val="white"/>
                </a:solidFill>
                <a:latin typeface="Segoe UI "/>
              </a:rPr>
              <a:t> studio/tool</a:t>
            </a:r>
          </a:p>
        </p:txBody>
      </p:sp>
    </p:spTree>
    <p:extLst>
      <p:ext uri="{BB962C8B-B14F-4D97-AF65-F5344CB8AC3E}">
        <p14:creationId xmlns:p14="http://schemas.microsoft.com/office/powerpoint/2010/main" val="2208980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1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64" presetClass="path" presetSubtype="0" accel="50000" decel="50000" fill="hold" grpId="0" nodeType="withEffect">
                                  <p:stCondLst>
                                    <p:cond delay="500"/>
                                  </p:stCondLst>
                                  <p:childTnLst>
                                    <p:animMotion origin="layout" path="M 0.00065 0.50787 L 1.45833E-6 3.33333E-6 " pathEditMode="relative" rAng="0" ptsTypes="AA">
                                      <p:cBhvr>
                                        <p:cTn id="9" dur="1000" fill="hold"/>
                                        <p:tgtEl>
                                          <p:spTgt spid="9"/>
                                        </p:tgtEl>
                                        <p:attrNameLst>
                                          <p:attrName>ppt_x</p:attrName>
                                          <p:attrName>ppt_y</p:attrName>
                                        </p:attrNameLst>
                                      </p:cBhvr>
                                      <p:rCtr x="-39" y="-25394"/>
                                    </p:animMotion>
                                  </p:childTnLst>
                                </p:cTn>
                              </p:par>
                              <p:par>
                                <p:cTn id="10" presetID="10" presetClass="entr" presetSubtype="0" fill="hold" grpId="1" nodeType="withEffect">
                                  <p:stCondLst>
                                    <p:cond delay="175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64" presetClass="path" presetSubtype="0" accel="50000" decel="50000" fill="hold" grpId="0" nodeType="withEffect">
                                  <p:stCondLst>
                                    <p:cond delay="1250"/>
                                  </p:stCondLst>
                                  <p:childTnLst>
                                    <p:animMotion origin="layout" path="M 2.08333E-7 0.25 L 2.08333E-7 1.11111E-6 " pathEditMode="relative" rAng="0" ptsTypes="AA">
                                      <p:cBhvr>
                                        <p:cTn id="14" dur="1000" fill="hold"/>
                                        <p:tgtEl>
                                          <p:spTgt spid="12"/>
                                        </p:tgtEl>
                                        <p:attrNameLst>
                                          <p:attrName>ppt_x</p:attrName>
                                          <p:attrName>ppt_y</p:attrName>
                                        </p:attrNameLst>
                                      </p:cBhvr>
                                      <p:rCtr x="0" y="-12500"/>
                                    </p:animMotion>
                                  </p:childTnLst>
                                </p:cTn>
                              </p:par>
                              <p:par>
                                <p:cTn id="15" presetID="10" presetClass="entr" presetSubtype="0" fill="hold" grpId="0" nodeType="withEffect">
                                  <p:stCondLst>
                                    <p:cond delay="225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par>
                                <p:cTn id="18" presetID="64" presetClass="path" presetSubtype="0" accel="50000" decel="50000" fill="hold" nodeType="withEffect">
                                  <p:stCondLst>
                                    <p:cond delay="1750"/>
                                  </p:stCondLst>
                                  <p:childTnLst>
                                    <p:animMotion origin="layout" path="M -0.0017 0.38565 L 2.70833E-6 -2.59259E-6 " pathEditMode="relative" rAng="0" ptsTypes="AA">
                                      <p:cBhvr>
                                        <p:cTn id="19" dur="1000" fill="hold"/>
                                        <p:tgtEl>
                                          <p:spTgt spid="10">
                                            <p:txEl>
                                              <p:pRg st="0" end="0"/>
                                            </p:txEl>
                                          </p:spTgt>
                                        </p:tgtEl>
                                        <p:attrNameLst>
                                          <p:attrName>ppt_x</p:attrName>
                                          <p:attrName>ppt_y</p:attrName>
                                        </p:attrNameLst>
                                      </p:cBhvr>
                                      <p:rCtr x="78" y="-19282"/>
                                    </p:animMotion>
                                  </p:childTnLst>
                                </p:cTn>
                              </p:par>
                              <p:par>
                                <p:cTn id="20" presetID="10" presetClass="entr" presetSubtype="0" fill="hold" grpId="1" nodeType="withEffect">
                                  <p:stCondLst>
                                    <p:cond delay="275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64" presetClass="path" presetSubtype="0" accel="50000" decel="50000" fill="hold" grpId="0" nodeType="withEffect">
                                  <p:stCondLst>
                                    <p:cond delay="2250"/>
                                  </p:stCondLst>
                                  <p:childTnLst>
                                    <p:animMotion origin="layout" path="M -2.08333E-6 0.25 L -2.08333E-6 0 " pathEditMode="relative" rAng="0" ptsTypes="AA">
                                      <p:cBhvr>
                                        <p:cTn id="24" dur="1000" fill="hold"/>
                                        <p:tgtEl>
                                          <p:spTgt spid="13"/>
                                        </p:tgtEl>
                                        <p:attrNameLst>
                                          <p:attrName>ppt_x</p:attrName>
                                          <p:attrName>ppt_y</p:attrName>
                                        </p:attrNameLst>
                                      </p:cBhvr>
                                      <p:rCtr x="0" y="-12500"/>
                                    </p:animMotion>
                                  </p:childTnLst>
                                </p:cTn>
                              </p:par>
                              <p:par>
                                <p:cTn id="25" presetID="10" presetClass="entr" presetSubtype="0" fill="hold" grpId="1" nodeType="withEffect">
                                  <p:stCondLst>
                                    <p:cond delay="325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64" presetClass="path" presetSubtype="0" accel="50000" decel="50000" fill="hold" grpId="0" nodeType="withEffect">
                                  <p:stCondLst>
                                    <p:cond delay="2750"/>
                                  </p:stCondLst>
                                  <p:childTnLst>
                                    <p:animMotion origin="layout" path="M -2.08333E-7 0.4588 L -2.08333E-7 3.7037E-7 " pathEditMode="relative" rAng="0" ptsTypes="AA">
                                      <p:cBhvr>
                                        <p:cTn id="29" dur="1000" fill="hold"/>
                                        <p:tgtEl>
                                          <p:spTgt spid="11"/>
                                        </p:tgtEl>
                                        <p:attrNameLst>
                                          <p:attrName>ppt_x</p:attrName>
                                          <p:attrName>ppt_y</p:attrName>
                                        </p:attrNameLst>
                                      </p:cBhvr>
                                      <p:rCtr x="0" y="-229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build="allAtOnce"/>
      <p:bldP spid="11" grpId="0"/>
      <p:bldP spid="11" grpId="1"/>
      <p:bldP spid="12" grpId="0"/>
      <p:bldP spid="12" grpId="1"/>
      <p:bldP spid="13" grpId="0"/>
      <p:bldP spid="13"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TextBox 229">
            <a:extLst>
              <a:ext uri="{FF2B5EF4-FFF2-40B4-BE49-F238E27FC236}">
                <a16:creationId xmlns:a16="http://schemas.microsoft.com/office/drawing/2014/main" id="{9FD5F569-5125-603E-18F9-C7A3B5D5A706}"/>
              </a:ext>
            </a:extLst>
          </p:cNvPr>
          <p:cNvSpPr txBox="1"/>
          <p:nvPr/>
        </p:nvSpPr>
        <p:spPr>
          <a:xfrm>
            <a:off x="588262" y="5762942"/>
            <a:ext cx="118872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ML Platform</a:t>
            </a:r>
          </a:p>
        </p:txBody>
      </p:sp>
      <p:sp>
        <p:nvSpPr>
          <p:cNvPr id="229" name="TextBox 228">
            <a:extLst>
              <a:ext uri="{FF2B5EF4-FFF2-40B4-BE49-F238E27FC236}">
                <a16:creationId xmlns:a16="http://schemas.microsoft.com/office/drawing/2014/main" id="{DE836F1B-1A6E-067D-0F03-B10511EB022C}"/>
              </a:ext>
            </a:extLst>
          </p:cNvPr>
          <p:cNvSpPr txBox="1"/>
          <p:nvPr/>
        </p:nvSpPr>
        <p:spPr>
          <a:xfrm>
            <a:off x="588262" y="4566401"/>
            <a:ext cx="219456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Customizable AI Models</a:t>
            </a:r>
          </a:p>
        </p:txBody>
      </p:sp>
      <p:sp>
        <p:nvSpPr>
          <p:cNvPr id="231" name="TextBox 230">
            <a:extLst>
              <a:ext uri="{FF2B5EF4-FFF2-40B4-BE49-F238E27FC236}">
                <a16:creationId xmlns:a16="http://schemas.microsoft.com/office/drawing/2014/main" id="{3745BBE3-4F48-ADD8-3736-5F05C8359CC3}"/>
              </a:ext>
            </a:extLst>
          </p:cNvPr>
          <p:cNvSpPr txBox="1"/>
          <p:nvPr/>
        </p:nvSpPr>
        <p:spPr>
          <a:xfrm>
            <a:off x="588263" y="4819683"/>
            <a:ext cx="1202787"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Cognitive Services</a:t>
            </a:r>
          </a:p>
        </p:txBody>
      </p:sp>
      <p:sp>
        <p:nvSpPr>
          <p:cNvPr id="304" name="TextBox 303">
            <a:extLst>
              <a:ext uri="{FF2B5EF4-FFF2-40B4-BE49-F238E27FC236}">
                <a16:creationId xmlns:a16="http://schemas.microsoft.com/office/drawing/2014/main" id="{2A988C05-FDDD-9ABB-178D-F3814AEACF33}"/>
              </a:ext>
            </a:extLst>
          </p:cNvPr>
          <p:cNvSpPr txBox="1"/>
          <p:nvPr/>
        </p:nvSpPr>
        <p:spPr>
          <a:xfrm>
            <a:off x="588262" y="3459067"/>
            <a:ext cx="219456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Scenario-Based Services</a:t>
            </a:r>
          </a:p>
        </p:txBody>
      </p:sp>
      <p:sp>
        <p:nvSpPr>
          <p:cNvPr id="305" name="TextBox 304">
            <a:extLst>
              <a:ext uri="{FF2B5EF4-FFF2-40B4-BE49-F238E27FC236}">
                <a16:creationId xmlns:a16="http://schemas.microsoft.com/office/drawing/2014/main" id="{A701C4AB-F3F9-B835-183F-FE2F01630269}"/>
              </a:ext>
            </a:extLst>
          </p:cNvPr>
          <p:cNvSpPr txBox="1"/>
          <p:nvPr/>
        </p:nvSpPr>
        <p:spPr>
          <a:xfrm>
            <a:off x="588263" y="3725660"/>
            <a:ext cx="1430078"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Applied AI Services</a:t>
            </a:r>
          </a:p>
        </p:txBody>
      </p:sp>
      <p:sp>
        <p:nvSpPr>
          <p:cNvPr id="309" name="TextBox 308">
            <a:extLst>
              <a:ext uri="{FF2B5EF4-FFF2-40B4-BE49-F238E27FC236}">
                <a16:creationId xmlns:a16="http://schemas.microsoft.com/office/drawing/2014/main" id="{41FE4C9A-531F-1C41-2AEE-B514AE2CB8E3}"/>
              </a:ext>
            </a:extLst>
          </p:cNvPr>
          <p:cNvSpPr txBox="1"/>
          <p:nvPr/>
        </p:nvSpPr>
        <p:spPr>
          <a:xfrm>
            <a:off x="588262" y="2358389"/>
            <a:ext cx="192024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Application Platform</a:t>
            </a:r>
          </a:p>
        </p:txBody>
      </p:sp>
      <p:sp>
        <p:nvSpPr>
          <p:cNvPr id="311" name="TextBox 310">
            <a:extLst>
              <a:ext uri="{FF2B5EF4-FFF2-40B4-BE49-F238E27FC236}">
                <a16:creationId xmlns:a16="http://schemas.microsoft.com/office/drawing/2014/main" id="{4F4AF747-5D46-3A34-F1BC-AD27332D43F9}"/>
              </a:ext>
            </a:extLst>
          </p:cNvPr>
          <p:cNvSpPr txBox="1"/>
          <p:nvPr/>
        </p:nvSpPr>
        <p:spPr>
          <a:xfrm>
            <a:off x="588263" y="2624982"/>
            <a:ext cx="1430078"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AI Builder</a:t>
            </a:r>
          </a:p>
        </p:txBody>
      </p:sp>
      <p:sp>
        <p:nvSpPr>
          <p:cNvPr id="313" name="TextBox 312">
            <a:extLst>
              <a:ext uri="{FF2B5EF4-FFF2-40B4-BE49-F238E27FC236}">
                <a16:creationId xmlns:a16="http://schemas.microsoft.com/office/drawing/2014/main" id="{84FB7CDA-D099-B022-0B26-8FB287B80E1F}"/>
              </a:ext>
            </a:extLst>
          </p:cNvPr>
          <p:cNvSpPr txBox="1"/>
          <p:nvPr/>
        </p:nvSpPr>
        <p:spPr>
          <a:xfrm>
            <a:off x="588262" y="1365469"/>
            <a:ext cx="118872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Applications</a:t>
            </a:r>
          </a:p>
        </p:txBody>
      </p:sp>
      <p:sp>
        <p:nvSpPr>
          <p:cNvPr id="3" name="Title 2">
            <a:extLst>
              <a:ext uri="{FF2B5EF4-FFF2-40B4-BE49-F238E27FC236}">
                <a16:creationId xmlns:a16="http://schemas.microsoft.com/office/drawing/2014/main" id="{32B5AF0E-C9C0-C806-D02D-DC37D061CA9E}"/>
              </a:ext>
            </a:extLst>
          </p:cNvPr>
          <p:cNvSpPr>
            <a:spLocks noGrp="1"/>
          </p:cNvSpPr>
          <p:nvPr>
            <p:ph type="title"/>
          </p:nvPr>
        </p:nvSpPr>
        <p:spPr>
          <a:xfrm>
            <a:off x="0" y="334017"/>
            <a:ext cx="11606783" cy="492443"/>
          </a:xfrm>
        </p:spPr>
        <p:txBody>
          <a:bodyPr/>
          <a:lstStyle/>
          <a:p>
            <a:pPr algn="ctr"/>
            <a:r>
              <a:rPr lang="en-US"/>
              <a:t>Azure AI Services</a:t>
            </a:r>
          </a:p>
        </p:txBody>
      </p:sp>
      <p:grpSp>
        <p:nvGrpSpPr>
          <p:cNvPr id="2" name="Group 1">
            <a:extLst>
              <a:ext uri="{FF2B5EF4-FFF2-40B4-BE49-F238E27FC236}">
                <a16:creationId xmlns:a16="http://schemas.microsoft.com/office/drawing/2014/main" id="{F6DDFE28-5932-B621-A01F-EFF1D05F270E}"/>
              </a:ext>
            </a:extLst>
          </p:cNvPr>
          <p:cNvGrpSpPr/>
          <p:nvPr/>
        </p:nvGrpSpPr>
        <p:grpSpPr>
          <a:xfrm>
            <a:off x="2886317" y="1011198"/>
            <a:ext cx="7599176" cy="2106518"/>
            <a:chOff x="2886317" y="1011198"/>
            <a:chExt cx="7599176" cy="2106518"/>
          </a:xfrm>
        </p:grpSpPr>
        <p:sp>
          <p:nvSpPr>
            <p:cNvPr id="142" name="Freeform 2">
              <a:extLst>
                <a:ext uri="{FF2B5EF4-FFF2-40B4-BE49-F238E27FC236}">
                  <a16:creationId xmlns:a16="http://schemas.microsoft.com/office/drawing/2014/main" id="{417617C9-11F1-FE74-948D-6BAE0F7E4E87}"/>
                </a:ext>
              </a:extLst>
            </p:cNvPr>
            <p:cNvSpPr>
              <a:spLocks noChangeArrowheads="1"/>
            </p:cNvSpPr>
            <p:nvPr/>
          </p:nvSpPr>
          <p:spPr bwMode="auto">
            <a:xfrm>
              <a:off x="2886317" y="1011198"/>
              <a:ext cx="7599176"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pic>
          <p:nvPicPr>
            <p:cNvPr id="143" name="Picture 142" descr="Graphical user interface&#10;&#10;Description automatically generated">
              <a:extLst>
                <a:ext uri="{FF2B5EF4-FFF2-40B4-BE49-F238E27FC236}">
                  <a16:creationId xmlns:a16="http://schemas.microsoft.com/office/drawing/2014/main" id="{EF2BFC67-5BB4-026A-BBC1-4FA180E5DA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3735" y="1257017"/>
              <a:ext cx="1419665" cy="521782"/>
            </a:xfrm>
            <a:prstGeom prst="rect">
              <a:avLst/>
            </a:prstGeom>
          </p:spPr>
        </p:pic>
        <p:pic>
          <p:nvPicPr>
            <p:cNvPr id="144" name="Picture 143" descr="Graphical user interface, application&#10;&#10;Description automatically generated">
              <a:extLst>
                <a:ext uri="{FF2B5EF4-FFF2-40B4-BE49-F238E27FC236}">
                  <a16:creationId xmlns:a16="http://schemas.microsoft.com/office/drawing/2014/main" id="{146D3A7A-F106-C176-DF12-1AF4584FC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5087" y="1210279"/>
              <a:ext cx="1381636" cy="607678"/>
            </a:xfrm>
            <a:prstGeom prst="rect">
              <a:avLst/>
            </a:prstGeom>
          </p:spPr>
        </p:pic>
        <p:sp>
          <p:nvSpPr>
            <p:cNvPr id="145" name="TextBox 144">
              <a:extLst>
                <a:ext uri="{FF2B5EF4-FFF2-40B4-BE49-F238E27FC236}">
                  <a16:creationId xmlns:a16="http://schemas.microsoft.com/office/drawing/2014/main" id="{353C7C6C-8FCD-3F6B-1D30-7A0D5B943741}"/>
                </a:ext>
              </a:extLst>
            </p:cNvPr>
            <p:cNvSpPr txBox="1"/>
            <p:nvPr/>
          </p:nvSpPr>
          <p:spPr>
            <a:xfrm>
              <a:off x="8795366" y="1465260"/>
              <a:ext cx="1442610" cy="220573"/>
            </a:xfrm>
            <a:prstGeom prst="rect">
              <a:avLst/>
            </a:prstGeom>
            <a:noFill/>
          </p:spPr>
          <p:txBody>
            <a:bodyPr wrap="square">
              <a:spAutoFit/>
            </a:bodyPr>
            <a:lstStyle/>
            <a:p>
              <a:pPr marL="0" marR="0" lvl="0" indent="0" algn="ctr" defTabSz="755521" rtl="0" eaLnBrk="1" fontAlgn="auto" latinLnBrk="0" hangingPunct="1">
                <a:lnSpc>
                  <a:spcPts val="972"/>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a:ea typeface="+mn-ea"/>
                  <a:cs typeface="Arial" charset="0"/>
                </a:rPr>
                <a:t>Partner Solutions</a:t>
              </a:r>
              <a:endParaRPr kumimoji="0" lang="en-US" sz="2000" b="1"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endParaRPr>
            </a:p>
          </p:txBody>
        </p:sp>
        <p:sp>
          <p:nvSpPr>
            <p:cNvPr id="173" name="Freeform 2">
              <a:extLst>
                <a:ext uri="{FF2B5EF4-FFF2-40B4-BE49-F238E27FC236}">
                  <a16:creationId xmlns:a16="http://schemas.microsoft.com/office/drawing/2014/main" id="{D2A68E0E-0818-CC1E-041E-400139144411}"/>
                </a:ext>
              </a:extLst>
            </p:cNvPr>
            <p:cNvSpPr>
              <a:spLocks noChangeArrowheads="1"/>
            </p:cNvSpPr>
            <p:nvPr/>
          </p:nvSpPr>
          <p:spPr bwMode="auto">
            <a:xfrm>
              <a:off x="2886317" y="2111876"/>
              <a:ext cx="759917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grpSp>
          <p:nvGrpSpPr>
            <p:cNvPr id="25" name="Group 24">
              <a:extLst>
                <a:ext uri="{FF2B5EF4-FFF2-40B4-BE49-F238E27FC236}">
                  <a16:creationId xmlns:a16="http://schemas.microsoft.com/office/drawing/2014/main" id="{CEEA91A0-EB11-E7B5-3EB6-6D0E414C56FF}"/>
                </a:ext>
              </a:extLst>
            </p:cNvPr>
            <p:cNvGrpSpPr/>
            <p:nvPr/>
          </p:nvGrpSpPr>
          <p:grpSpPr>
            <a:xfrm>
              <a:off x="3128434" y="2290197"/>
              <a:ext cx="517769" cy="649199"/>
              <a:chOff x="4263246" y="2327930"/>
              <a:chExt cx="517769" cy="649199"/>
            </a:xfrm>
          </p:grpSpPr>
          <p:pic>
            <p:nvPicPr>
              <p:cNvPr id="177" name="Picture 176" descr="A close up of a device&#10;&#10;Description automatically generated">
                <a:extLst>
                  <a:ext uri="{FF2B5EF4-FFF2-40B4-BE49-F238E27FC236}">
                    <a16:creationId xmlns:a16="http://schemas.microsoft.com/office/drawing/2014/main" id="{B4181378-8B07-8179-13C2-E0E82E79B6FE}"/>
                  </a:ext>
                </a:extLst>
              </p:cNvPr>
              <p:cNvPicPr>
                <a:picLocks noChangeAspect="1"/>
              </p:cNvPicPr>
              <p:nvPr/>
            </p:nvPicPr>
            <p:blipFill>
              <a:blip r:embed="rId5"/>
              <a:stretch>
                <a:fillRect/>
              </a:stretch>
            </p:blipFill>
            <p:spPr>
              <a:xfrm>
                <a:off x="4339251" y="2327930"/>
                <a:ext cx="365760" cy="365760"/>
              </a:xfrm>
              <a:prstGeom prst="rect">
                <a:avLst/>
              </a:prstGeom>
            </p:spPr>
          </p:pic>
          <p:sp>
            <p:nvSpPr>
              <p:cNvPr id="178" name="TextBox 177">
                <a:extLst>
                  <a:ext uri="{FF2B5EF4-FFF2-40B4-BE49-F238E27FC236}">
                    <a16:creationId xmlns:a16="http://schemas.microsoft.com/office/drawing/2014/main" id="{C8CCBAFE-528A-43F0-4DBE-A96FD04D555B}"/>
                  </a:ext>
                </a:extLst>
              </p:cNvPr>
              <p:cNvSpPr txBox="1"/>
              <p:nvPr/>
            </p:nvSpPr>
            <p:spPr>
              <a:xfrm>
                <a:off x="4263246" y="2815546"/>
                <a:ext cx="517769"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BI</a:t>
                </a:r>
              </a:p>
            </p:txBody>
          </p:sp>
        </p:grpSp>
        <p:grpSp>
          <p:nvGrpSpPr>
            <p:cNvPr id="27" name="Group 26">
              <a:extLst>
                <a:ext uri="{FF2B5EF4-FFF2-40B4-BE49-F238E27FC236}">
                  <a16:creationId xmlns:a16="http://schemas.microsoft.com/office/drawing/2014/main" id="{E0E267A5-58B8-8432-B987-01A16729C3D7}"/>
                </a:ext>
              </a:extLst>
            </p:cNvPr>
            <p:cNvGrpSpPr/>
            <p:nvPr/>
          </p:nvGrpSpPr>
          <p:grpSpPr>
            <a:xfrm>
              <a:off x="4862958" y="2291353"/>
              <a:ext cx="706924" cy="646886"/>
              <a:chOff x="6398232" y="2305595"/>
              <a:chExt cx="706924" cy="646886"/>
            </a:xfrm>
          </p:grpSpPr>
          <p:pic>
            <p:nvPicPr>
              <p:cNvPr id="176" name="Picture 175" descr="A close up of a logo&#10;&#10;Description automatically generated">
                <a:extLst>
                  <a:ext uri="{FF2B5EF4-FFF2-40B4-BE49-F238E27FC236}">
                    <a16:creationId xmlns:a16="http://schemas.microsoft.com/office/drawing/2014/main" id="{BB89438E-0A79-2D78-91C8-685065F3D004}"/>
                  </a:ext>
                </a:extLst>
              </p:cNvPr>
              <p:cNvPicPr>
                <a:picLocks noChangeAspect="1"/>
              </p:cNvPicPr>
              <p:nvPr/>
            </p:nvPicPr>
            <p:blipFill>
              <a:blip r:embed="rId6"/>
              <a:stretch>
                <a:fillRect/>
              </a:stretch>
            </p:blipFill>
            <p:spPr>
              <a:xfrm>
                <a:off x="6568814" y="2305595"/>
                <a:ext cx="365760" cy="365760"/>
              </a:xfrm>
              <a:prstGeom prst="rect">
                <a:avLst/>
              </a:prstGeom>
            </p:spPr>
          </p:pic>
          <p:sp>
            <p:nvSpPr>
              <p:cNvPr id="179" name="TextBox 178">
                <a:extLst>
                  <a:ext uri="{FF2B5EF4-FFF2-40B4-BE49-F238E27FC236}">
                    <a16:creationId xmlns:a16="http://schemas.microsoft.com/office/drawing/2014/main" id="{782EF79B-3F06-354C-1409-208D930F60D9}"/>
                  </a:ext>
                </a:extLst>
              </p:cNvPr>
              <p:cNvSpPr txBox="1"/>
              <p:nvPr/>
            </p:nvSpPr>
            <p:spPr>
              <a:xfrm>
                <a:off x="6398232" y="2790898"/>
                <a:ext cx="706924"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Apps</a:t>
                </a:r>
              </a:p>
            </p:txBody>
          </p:sp>
        </p:grpSp>
        <p:grpSp>
          <p:nvGrpSpPr>
            <p:cNvPr id="28" name="Group 27">
              <a:extLst>
                <a:ext uri="{FF2B5EF4-FFF2-40B4-BE49-F238E27FC236}">
                  <a16:creationId xmlns:a16="http://schemas.microsoft.com/office/drawing/2014/main" id="{641BF886-9518-774C-5F60-A942D1A7D9AE}"/>
                </a:ext>
              </a:extLst>
            </p:cNvPr>
            <p:cNvGrpSpPr/>
            <p:nvPr/>
          </p:nvGrpSpPr>
          <p:grpSpPr>
            <a:xfrm>
              <a:off x="6786637" y="2291353"/>
              <a:ext cx="992258" cy="646886"/>
              <a:chOff x="8540347" y="2289498"/>
              <a:chExt cx="992258" cy="646886"/>
            </a:xfrm>
          </p:grpSpPr>
          <p:pic>
            <p:nvPicPr>
              <p:cNvPr id="175" name="Picture 174" descr="A close up of a logo&#10;&#10;Description automatically generated">
                <a:extLst>
                  <a:ext uri="{FF2B5EF4-FFF2-40B4-BE49-F238E27FC236}">
                    <a16:creationId xmlns:a16="http://schemas.microsoft.com/office/drawing/2014/main" id="{C321AFE2-859A-BDDD-2017-8B9C93130AD7}"/>
                  </a:ext>
                </a:extLst>
              </p:cNvPr>
              <p:cNvPicPr>
                <a:picLocks noChangeAspect="1"/>
              </p:cNvPicPr>
              <p:nvPr/>
            </p:nvPicPr>
            <p:blipFill>
              <a:blip r:embed="rId7"/>
              <a:stretch>
                <a:fillRect/>
              </a:stretch>
            </p:blipFill>
            <p:spPr>
              <a:xfrm>
                <a:off x="8876714" y="2289498"/>
                <a:ext cx="365760" cy="365761"/>
              </a:xfrm>
              <a:prstGeom prst="rect">
                <a:avLst/>
              </a:prstGeom>
            </p:spPr>
          </p:pic>
          <p:sp>
            <p:nvSpPr>
              <p:cNvPr id="180" name="TextBox 179">
                <a:extLst>
                  <a:ext uri="{FF2B5EF4-FFF2-40B4-BE49-F238E27FC236}">
                    <a16:creationId xmlns:a16="http://schemas.microsoft.com/office/drawing/2014/main" id="{A8D13FA0-C2D1-D8B1-26F3-D6B085335944}"/>
                  </a:ext>
                </a:extLst>
              </p:cNvPr>
              <p:cNvSpPr txBox="1"/>
              <p:nvPr/>
            </p:nvSpPr>
            <p:spPr>
              <a:xfrm>
                <a:off x="8540347" y="2774801"/>
                <a:ext cx="992258"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Automate</a:t>
                </a:r>
              </a:p>
            </p:txBody>
          </p:sp>
        </p:grpSp>
        <p:grpSp>
          <p:nvGrpSpPr>
            <p:cNvPr id="26" name="Group 25">
              <a:extLst>
                <a:ext uri="{FF2B5EF4-FFF2-40B4-BE49-F238E27FC236}">
                  <a16:creationId xmlns:a16="http://schemas.microsoft.com/office/drawing/2014/main" id="{1793EF08-4675-9A05-FD20-C2BF43F179C6}"/>
                </a:ext>
              </a:extLst>
            </p:cNvPr>
            <p:cNvGrpSpPr/>
            <p:nvPr/>
          </p:nvGrpSpPr>
          <p:grpSpPr>
            <a:xfrm>
              <a:off x="8995649" y="2290197"/>
              <a:ext cx="1242327" cy="649199"/>
              <a:chOff x="9960466" y="1989683"/>
              <a:chExt cx="1242327" cy="649199"/>
            </a:xfrm>
          </p:grpSpPr>
          <p:pic>
            <p:nvPicPr>
              <p:cNvPr id="174" name="Picture 173" descr="A picture containing clock&#10;&#10;Description automatically generated">
                <a:extLst>
                  <a:ext uri="{FF2B5EF4-FFF2-40B4-BE49-F238E27FC236}">
                    <a16:creationId xmlns:a16="http://schemas.microsoft.com/office/drawing/2014/main" id="{E6B1F2C7-4DE4-D7CA-6061-E2D69E0C9927}"/>
                  </a:ext>
                </a:extLst>
              </p:cNvPr>
              <p:cNvPicPr>
                <a:picLocks noChangeAspect="1"/>
              </p:cNvPicPr>
              <p:nvPr/>
            </p:nvPicPr>
            <p:blipFill>
              <a:blip r:embed="rId8"/>
              <a:stretch>
                <a:fillRect/>
              </a:stretch>
            </p:blipFill>
            <p:spPr>
              <a:xfrm>
                <a:off x="10398750" y="1989683"/>
                <a:ext cx="365760" cy="365760"/>
              </a:xfrm>
              <a:prstGeom prst="rect">
                <a:avLst/>
              </a:prstGeom>
            </p:spPr>
          </p:pic>
          <p:sp>
            <p:nvSpPr>
              <p:cNvPr id="181" name="TextBox 180">
                <a:extLst>
                  <a:ext uri="{FF2B5EF4-FFF2-40B4-BE49-F238E27FC236}">
                    <a16:creationId xmlns:a16="http://schemas.microsoft.com/office/drawing/2014/main" id="{EEB44F71-30B6-E67A-A686-DC771E8C4A72}"/>
                  </a:ext>
                </a:extLst>
              </p:cNvPr>
              <p:cNvSpPr txBox="1"/>
              <p:nvPr/>
            </p:nvSpPr>
            <p:spPr>
              <a:xfrm>
                <a:off x="9960466" y="2477299"/>
                <a:ext cx="1242327"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Virtual Agents</a:t>
                </a:r>
              </a:p>
            </p:txBody>
          </p:sp>
        </p:grpSp>
      </p:grpSp>
      <p:sp>
        <p:nvSpPr>
          <p:cNvPr id="226" name="Freeform 2">
            <a:extLst>
              <a:ext uri="{FF2B5EF4-FFF2-40B4-BE49-F238E27FC236}">
                <a16:creationId xmlns:a16="http://schemas.microsoft.com/office/drawing/2014/main" id="{52072822-EA2E-1829-623F-7C4ABB259A9F}"/>
              </a:ext>
            </a:extLst>
          </p:cNvPr>
          <p:cNvSpPr>
            <a:spLocks noChangeArrowheads="1"/>
          </p:cNvSpPr>
          <p:nvPr/>
        </p:nvSpPr>
        <p:spPr bwMode="auto">
          <a:xfrm>
            <a:off x="2886318" y="5413910"/>
            <a:ext cx="759741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244" name="Group 243">
            <a:extLst>
              <a:ext uri="{FF2B5EF4-FFF2-40B4-BE49-F238E27FC236}">
                <a16:creationId xmlns:a16="http://schemas.microsoft.com/office/drawing/2014/main" id="{1DA180CD-8B89-906A-FE49-17F72A199CAF}"/>
              </a:ext>
            </a:extLst>
          </p:cNvPr>
          <p:cNvGrpSpPr/>
          <p:nvPr/>
        </p:nvGrpSpPr>
        <p:grpSpPr>
          <a:xfrm>
            <a:off x="5609293" y="5709856"/>
            <a:ext cx="2151464" cy="413948"/>
            <a:chOff x="5766897" y="4951100"/>
            <a:chExt cx="2151464" cy="413948"/>
          </a:xfrm>
        </p:grpSpPr>
        <p:pic>
          <p:nvPicPr>
            <p:cNvPr id="245" name="Graphic 244">
              <a:extLst>
                <a:ext uri="{FF2B5EF4-FFF2-40B4-BE49-F238E27FC236}">
                  <a16:creationId xmlns:a16="http://schemas.microsoft.com/office/drawing/2014/main" id="{17CE85ED-FD1C-2999-47D7-D32F39D6CFB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66897" y="4951100"/>
              <a:ext cx="413950" cy="413948"/>
            </a:xfrm>
            <a:prstGeom prst="rect">
              <a:avLst/>
            </a:prstGeom>
          </p:spPr>
        </p:pic>
        <p:sp>
          <p:nvSpPr>
            <p:cNvPr id="246" name="TextBox 245">
              <a:extLst>
                <a:ext uri="{FF2B5EF4-FFF2-40B4-BE49-F238E27FC236}">
                  <a16:creationId xmlns:a16="http://schemas.microsoft.com/office/drawing/2014/main" id="{3151FEBD-8645-9578-FCAA-239B9FD4FB31}"/>
                </a:ext>
              </a:extLst>
            </p:cNvPr>
            <p:cNvSpPr txBox="1"/>
            <p:nvPr/>
          </p:nvSpPr>
          <p:spPr>
            <a:xfrm>
              <a:off x="6287273" y="5065740"/>
              <a:ext cx="1631088"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Azure Machine Learning</a:t>
              </a:r>
            </a:p>
          </p:txBody>
        </p:sp>
      </p:grpSp>
      <p:sp>
        <p:nvSpPr>
          <p:cNvPr id="227" name="Freeform 2">
            <a:extLst>
              <a:ext uri="{FF2B5EF4-FFF2-40B4-BE49-F238E27FC236}">
                <a16:creationId xmlns:a16="http://schemas.microsoft.com/office/drawing/2014/main" id="{1BAC9947-D5B7-2275-A008-91889FA3BBEA}"/>
              </a:ext>
            </a:extLst>
          </p:cNvPr>
          <p:cNvSpPr>
            <a:spLocks noChangeArrowheads="1"/>
          </p:cNvSpPr>
          <p:nvPr/>
        </p:nvSpPr>
        <p:spPr bwMode="auto">
          <a:xfrm>
            <a:off x="2900640" y="4301846"/>
            <a:ext cx="759741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273" name="Vision">
            <a:extLst>
              <a:ext uri="{FF2B5EF4-FFF2-40B4-BE49-F238E27FC236}">
                <a16:creationId xmlns:a16="http://schemas.microsoft.com/office/drawing/2014/main" id="{4E020AD1-EAE9-73AB-C869-ADFBE1871074}"/>
              </a:ext>
            </a:extLst>
          </p:cNvPr>
          <p:cNvGrpSpPr>
            <a:grpSpLocks noChangeAspect="1"/>
          </p:cNvGrpSpPr>
          <p:nvPr/>
        </p:nvGrpSpPr>
        <p:grpSpPr>
          <a:xfrm>
            <a:off x="3123735" y="4440127"/>
            <a:ext cx="365759" cy="379692"/>
            <a:chOff x="5548028" y="2938515"/>
            <a:chExt cx="455215" cy="461879"/>
          </a:xfrm>
        </p:grpSpPr>
        <p:grpSp>
          <p:nvGrpSpPr>
            <p:cNvPr id="274" name="Group 273">
              <a:extLst>
                <a:ext uri="{FF2B5EF4-FFF2-40B4-BE49-F238E27FC236}">
                  <a16:creationId xmlns:a16="http://schemas.microsoft.com/office/drawing/2014/main" id="{48F80B3F-D8F1-5EA3-7380-A6AACDEB004A}"/>
                </a:ext>
              </a:extLst>
            </p:cNvPr>
            <p:cNvGrpSpPr/>
            <p:nvPr/>
          </p:nvGrpSpPr>
          <p:grpSpPr>
            <a:xfrm>
              <a:off x="5548028" y="2938515"/>
              <a:ext cx="455215" cy="461879"/>
              <a:chOff x="5548028" y="2938515"/>
              <a:chExt cx="455215" cy="461879"/>
            </a:xfrm>
          </p:grpSpPr>
          <p:sp>
            <p:nvSpPr>
              <p:cNvPr id="294" name="Freeform: Shape 293">
                <a:extLst>
                  <a:ext uri="{FF2B5EF4-FFF2-40B4-BE49-F238E27FC236}">
                    <a16:creationId xmlns:a16="http://schemas.microsoft.com/office/drawing/2014/main" id="{37EF6459-E497-CDBF-373A-2A30EB8C25CA}"/>
                  </a:ext>
                </a:extLst>
              </p:cNvPr>
              <p:cNvSpPr/>
              <p:nvPr/>
            </p:nvSpPr>
            <p:spPr bwMode="auto">
              <a:xfrm rot="5400000">
                <a:off x="5548028"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Freeform: Shape 294">
                <a:extLst>
                  <a:ext uri="{FF2B5EF4-FFF2-40B4-BE49-F238E27FC236}">
                    <a16:creationId xmlns:a16="http://schemas.microsoft.com/office/drawing/2014/main" id="{83505EBE-102F-BC95-0A46-CFDA0A2F92BA}"/>
                  </a:ext>
                </a:extLst>
              </p:cNvPr>
              <p:cNvSpPr/>
              <p:nvPr/>
            </p:nvSpPr>
            <p:spPr bwMode="auto">
              <a:xfrm rot="16200000" flipV="1">
                <a:off x="5548028"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Freeform: Shape 295">
                <a:extLst>
                  <a:ext uri="{FF2B5EF4-FFF2-40B4-BE49-F238E27FC236}">
                    <a16:creationId xmlns:a16="http://schemas.microsoft.com/office/drawing/2014/main" id="{9859CE15-50C5-B88B-EEBF-30972B759A78}"/>
                  </a:ext>
                </a:extLst>
              </p:cNvPr>
              <p:cNvSpPr/>
              <p:nvPr/>
            </p:nvSpPr>
            <p:spPr bwMode="auto">
              <a:xfrm rot="16200000" flipH="1">
                <a:off x="5936403"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A50C60BE-7BBF-542B-3D25-6D9103B7A93A}"/>
                  </a:ext>
                </a:extLst>
              </p:cNvPr>
              <p:cNvSpPr/>
              <p:nvPr/>
            </p:nvSpPr>
            <p:spPr bwMode="auto">
              <a:xfrm rot="5400000" flipH="1" flipV="1">
                <a:off x="5936403"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75" name="Straight Connector 274">
              <a:extLst>
                <a:ext uri="{FF2B5EF4-FFF2-40B4-BE49-F238E27FC236}">
                  <a16:creationId xmlns:a16="http://schemas.microsoft.com/office/drawing/2014/main" id="{0194A52C-B60A-6887-94DE-285C25B28F59}"/>
                </a:ext>
              </a:extLst>
            </p:cNvPr>
            <p:cNvCxnSpPr>
              <a:cxnSpLocks/>
            </p:cNvCxnSpPr>
            <p:nvPr/>
          </p:nvCxnSpPr>
          <p:spPr>
            <a:xfrm>
              <a:off x="5766348" y="3250307"/>
              <a:ext cx="268" cy="72316"/>
            </a:xfrm>
            <a:prstGeom prst="line">
              <a:avLst/>
            </a:prstGeom>
            <a:noFill/>
            <a:ln w="9525" cap="rnd" cmpd="sng" algn="ctr">
              <a:solidFill>
                <a:srgbClr val="50E6FF"/>
              </a:solidFill>
              <a:prstDash val="sysDot"/>
              <a:headEnd type="none" w="lg" len="med"/>
              <a:tailEnd type="none" w="lg" len="med"/>
            </a:ln>
            <a:effectLst/>
          </p:spPr>
        </p:cxnSp>
        <p:cxnSp>
          <p:nvCxnSpPr>
            <p:cNvPr id="276" name="Straight Connector 275">
              <a:extLst>
                <a:ext uri="{FF2B5EF4-FFF2-40B4-BE49-F238E27FC236}">
                  <a16:creationId xmlns:a16="http://schemas.microsoft.com/office/drawing/2014/main" id="{562E0E69-98B2-19EC-9D80-7175549E8BDA}"/>
                </a:ext>
              </a:extLst>
            </p:cNvPr>
            <p:cNvCxnSpPr>
              <a:cxnSpLocks/>
              <a:endCxn id="287" idx="2"/>
            </p:cNvCxnSpPr>
            <p:nvPr/>
          </p:nvCxnSpPr>
          <p:spPr>
            <a:xfrm>
              <a:off x="5774393" y="3022477"/>
              <a:ext cx="25349" cy="145036"/>
            </a:xfrm>
            <a:prstGeom prst="line">
              <a:avLst/>
            </a:prstGeom>
            <a:noFill/>
            <a:ln w="9525" cap="rnd" cmpd="sng" algn="ctr">
              <a:solidFill>
                <a:srgbClr val="50E6FF"/>
              </a:solidFill>
              <a:prstDash val="sysDot"/>
              <a:headEnd type="none" w="lg" len="med"/>
              <a:tailEnd type="none" w="lg" len="med"/>
            </a:ln>
            <a:effectLst/>
          </p:spPr>
        </p:cxnSp>
        <p:cxnSp>
          <p:nvCxnSpPr>
            <p:cNvPr id="277" name="Straight Connector 276">
              <a:extLst>
                <a:ext uri="{FF2B5EF4-FFF2-40B4-BE49-F238E27FC236}">
                  <a16:creationId xmlns:a16="http://schemas.microsoft.com/office/drawing/2014/main" id="{AC93592A-C9ED-E9FF-85E0-7377A0E9E0DE}"/>
                </a:ext>
              </a:extLst>
            </p:cNvPr>
            <p:cNvCxnSpPr>
              <a:cxnSpLocks/>
              <a:stCxn id="292" idx="1"/>
            </p:cNvCxnSpPr>
            <p:nvPr/>
          </p:nvCxnSpPr>
          <p:spPr>
            <a:xfrm flipH="1">
              <a:off x="5687889" y="3064353"/>
              <a:ext cx="190122" cy="1792"/>
            </a:xfrm>
            <a:prstGeom prst="line">
              <a:avLst/>
            </a:prstGeom>
            <a:noFill/>
            <a:ln w="9525" cap="rnd" cmpd="sng" algn="ctr">
              <a:solidFill>
                <a:srgbClr val="50E6FF"/>
              </a:solidFill>
              <a:prstDash val="sysDot"/>
              <a:headEnd type="none" w="lg" len="med"/>
              <a:tailEnd type="none" w="lg" len="med"/>
            </a:ln>
            <a:effectLst/>
          </p:spPr>
        </p:cxnSp>
        <p:cxnSp>
          <p:nvCxnSpPr>
            <p:cNvPr id="278" name="Straight Connector 277">
              <a:extLst>
                <a:ext uri="{FF2B5EF4-FFF2-40B4-BE49-F238E27FC236}">
                  <a16:creationId xmlns:a16="http://schemas.microsoft.com/office/drawing/2014/main" id="{C3E20546-3323-DBF6-11D7-E32AD8FCA7CE}"/>
                </a:ext>
              </a:extLst>
            </p:cNvPr>
            <p:cNvCxnSpPr>
              <a:cxnSpLocks/>
              <a:stCxn id="287" idx="0"/>
              <a:endCxn id="293" idx="2"/>
            </p:cNvCxnSpPr>
            <p:nvPr/>
          </p:nvCxnSpPr>
          <p:spPr>
            <a:xfrm flipH="1" flipV="1">
              <a:off x="5666912" y="3087123"/>
              <a:ext cx="132830" cy="38433"/>
            </a:xfrm>
            <a:prstGeom prst="line">
              <a:avLst/>
            </a:prstGeom>
            <a:noFill/>
            <a:ln w="9525" cap="rnd" cmpd="sng" algn="ctr">
              <a:solidFill>
                <a:srgbClr val="50E6FF"/>
              </a:solidFill>
              <a:prstDash val="sysDot"/>
              <a:headEnd type="none" w="lg" len="med"/>
              <a:tailEnd type="none" w="lg" len="med"/>
            </a:ln>
            <a:effectLst/>
          </p:spPr>
        </p:cxnSp>
        <p:cxnSp>
          <p:nvCxnSpPr>
            <p:cNvPr id="279" name="Straight Connector 278">
              <a:extLst>
                <a:ext uri="{FF2B5EF4-FFF2-40B4-BE49-F238E27FC236}">
                  <a16:creationId xmlns:a16="http://schemas.microsoft.com/office/drawing/2014/main" id="{429E3E61-C501-CDFF-87B9-3C227A82D1BF}"/>
                </a:ext>
              </a:extLst>
            </p:cNvPr>
            <p:cNvCxnSpPr>
              <a:cxnSpLocks/>
            </p:cNvCxnSpPr>
            <p:nvPr/>
          </p:nvCxnSpPr>
          <p:spPr>
            <a:xfrm flipV="1">
              <a:off x="5799741" y="3072522"/>
              <a:ext cx="69901" cy="26362"/>
            </a:xfrm>
            <a:prstGeom prst="line">
              <a:avLst/>
            </a:prstGeom>
            <a:noFill/>
            <a:ln w="9525" cap="rnd" cmpd="sng" algn="ctr">
              <a:solidFill>
                <a:srgbClr val="50E6FF"/>
              </a:solidFill>
              <a:prstDash val="sysDot"/>
              <a:headEnd type="none" w="lg" len="med"/>
              <a:tailEnd type="none" w="lg" len="med"/>
            </a:ln>
            <a:effectLst/>
          </p:spPr>
        </p:cxnSp>
        <p:cxnSp>
          <p:nvCxnSpPr>
            <p:cNvPr id="280" name="Straight Connector 279">
              <a:extLst>
                <a:ext uri="{FF2B5EF4-FFF2-40B4-BE49-F238E27FC236}">
                  <a16:creationId xmlns:a16="http://schemas.microsoft.com/office/drawing/2014/main" id="{5D0F9E20-073E-DC3E-8499-90D4FD594BC8}"/>
                </a:ext>
              </a:extLst>
            </p:cNvPr>
            <p:cNvCxnSpPr>
              <a:cxnSpLocks/>
            </p:cNvCxnSpPr>
            <p:nvPr/>
          </p:nvCxnSpPr>
          <p:spPr>
            <a:xfrm flipH="1">
              <a:off x="5672166" y="3142233"/>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1" name="Straight Connector 280">
              <a:extLst>
                <a:ext uri="{FF2B5EF4-FFF2-40B4-BE49-F238E27FC236}">
                  <a16:creationId xmlns:a16="http://schemas.microsoft.com/office/drawing/2014/main" id="{1C603850-498F-5640-9103-D0B71E4BF9A6}"/>
                </a:ext>
              </a:extLst>
            </p:cNvPr>
            <p:cNvCxnSpPr>
              <a:cxnSpLocks/>
            </p:cNvCxnSpPr>
            <p:nvPr/>
          </p:nvCxnSpPr>
          <p:spPr>
            <a:xfrm>
              <a:off x="5792962" y="3145048"/>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2" name="Straight Connector 281">
              <a:extLst>
                <a:ext uri="{FF2B5EF4-FFF2-40B4-BE49-F238E27FC236}">
                  <a16:creationId xmlns:a16="http://schemas.microsoft.com/office/drawing/2014/main" id="{2FB50592-B41F-A158-9519-A3698707EC1E}"/>
                </a:ext>
              </a:extLst>
            </p:cNvPr>
            <p:cNvCxnSpPr>
              <a:cxnSpLocks/>
              <a:stCxn id="286" idx="1"/>
            </p:cNvCxnSpPr>
            <p:nvPr/>
          </p:nvCxnSpPr>
          <p:spPr>
            <a:xfrm flipH="1" flipV="1">
              <a:off x="5681745" y="3220382"/>
              <a:ext cx="76680" cy="19901"/>
            </a:xfrm>
            <a:prstGeom prst="line">
              <a:avLst/>
            </a:prstGeom>
            <a:noFill/>
            <a:ln w="9525" cap="rnd" cmpd="sng" algn="ctr">
              <a:solidFill>
                <a:srgbClr val="50E6FF"/>
              </a:solidFill>
              <a:prstDash val="sysDot"/>
              <a:headEnd type="none" w="lg" len="med"/>
              <a:tailEnd type="none" w="lg" len="med"/>
            </a:ln>
            <a:effectLst/>
          </p:spPr>
        </p:cxnSp>
        <p:cxnSp>
          <p:nvCxnSpPr>
            <p:cNvPr id="283" name="Straight Connector 282">
              <a:extLst>
                <a:ext uri="{FF2B5EF4-FFF2-40B4-BE49-F238E27FC236}">
                  <a16:creationId xmlns:a16="http://schemas.microsoft.com/office/drawing/2014/main" id="{4EB0BD4E-9EA2-E626-624E-0F2E206DDEAD}"/>
                </a:ext>
              </a:extLst>
            </p:cNvPr>
            <p:cNvCxnSpPr>
              <a:cxnSpLocks/>
              <a:stCxn id="286" idx="3"/>
            </p:cNvCxnSpPr>
            <p:nvPr/>
          </p:nvCxnSpPr>
          <p:spPr>
            <a:xfrm flipV="1">
              <a:off x="5800381" y="3223197"/>
              <a:ext cx="78840" cy="17087"/>
            </a:xfrm>
            <a:prstGeom prst="line">
              <a:avLst/>
            </a:prstGeom>
            <a:noFill/>
            <a:ln w="9525" cap="rnd" cmpd="sng" algn="ctr">
              <a:solidFill>
                <a:srgbClr val="50E6FF"/>
              </a:solidFill>
              <a:prstDash val="sysDot"/>
              <a:headEnd type="none" w="lg" len="med"/>
              <a:tailEnd type="none" w="lg" len="med"/>
            </a:ln>
            <a:effectLst/>
          </p:spPr>
        </p:cxnSp>
        <p:grpSp>
          <p:nvGrpSpPr>
            <p:cNvPr id="284" name="Group 283">
              <a:extLst>
                <a:ext uri="{FF2B5EF4-FFF2-40B4-BE49-F238E27FC236}">
                  <a16:creationId xmlns:a16="http://schemas.microsoft.com/office/drawing/2014/main" id="{91CECC85-EC7E-84EE-CEEB-B56DFD8DD2A4}"/>
                </a:ext>
              </a:extLst>
            </p:cNvPr>
            <p:cNvGrpSpPr/>
            <p:nvPr/>
          </p:nvGrpSpPr>
          <p:grpSpPr>
            <a:xfrm>
              <a:off x="5645933" y="2971785"/>
              <a:ext cx="274035" cy="404067"/>
              <a:chOff x="5636354" y="2960513"/>
              <a:chExt cx="274035" cy="404067"/>
            </a:xfrm>
          </p:grpSpPr>
          <p:sp>
            <p:nvSpPr>
              <p:cNvPr id="285" name="Rectangle 284">
                <a:extLst>
                  <a:ext uri="{FF2B5EF4-FFF2-40B4-BE49-F238E27FC236}">
                    <a16:creationId xmlns:a16="http://schemas.microsoft.com/office/drawing/2014/main" id="{CE3F0A6B-C64F-E918-A64A-AFD41DB7F755}"/>
                  </a:ext>
                </a:extLst>
              </p:cNvPr>
              <p:cNvSpPr/>
              <p:nvPr/>
            </p:nvSpPr>
            <p:spPr bwMode="auto">
              <a:xfrm>
                <a:off x="5757785" y="332262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6" name="Rectangle 285">
                <a:extLst>
                  <a:ext uri="{FF2B5EF4-FFF2-40B4-BE49-F238E27FC236}">
                    <a16:creationId xmlns:a16="http://schemas.microsoft.com/office/drawing/2014/main" id="{6590B890-4DB8-6B7D-D4A7-F893D0C0721E}"/>
                  </a:ext>
                </a:extLst>
              </p:cNvPr>
              <p:cNvSpPr/>
              <p:nvPr/>
            </p:nvSpPr>
            <p:spPr bwMode="auto">
              <a:xfrm>
                <a:off x="5748846" y="320803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7" name="Rectangle 286">
                <a:extLst>
                  <a:ext uri="{FF2B5EF4-FFF2-40B4-BE49-F238E27FC236}">
                    <a16:creationId xmlns:a16="http://schemas.microsoft.com/office/drawing/2014/main" id="{42E3565B-E416-C687-FC5C-F015E12EBFD5}"/>
                  </a:ext>
                </a:extLst>
              </p:cNvPr>
              <p:cNvSpPr/>
              <p:nvPr/>
            </p:nvSpPr>
            <p:spPr bwMode="auto">
              <a:xfrm>
                <a:off x="5769184" y="311428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8" name="Rectangle 287">
                <a:extLst>
                  <a:ext uri="{FF2B5EF4-FFF2-40B4-BE49-F238E27FC236}">
                    <a16:creationId xmlns:a16="http://schemas.microsoft.com/office/drawing/2014/main" id="{905D4A78-CF17-054A-A809-664DD24E5140}"/>
                  </a:ext>
                </a:extLst>
              </p:cNvPr>
              <p:cNvSpPr/>
              <p:nvPr/>
            </p:nvSpPr>
            <p:spPr bwMode="auto">
              <a:xfrm>
                <a:off x="5868432" y="3188537"/>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9" name="Rectangle 288">
                <a:extLst>
                  <a:ext uri="{FF2B5EF4-FFF2-40B4-BE49-F238E27FC236}">
                    <a16:creationId xmlns:a16="http://schemas.microsoft.com/office/drawing/2014/main" id="{A3609178-DAA5-752D-FE5A-248F6AAFCE5C}"/>
                  </a:ext>
                </a:extLst>
              </p:cNvPr>
              <p:cNvSpPr/>
              <p:nvPr/>
            </p:nvSpPr>
            <p:spPr bwMode="auto">
              <a:xfrm>
                <a:off x="5636354" y="318820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0" name="Group 289">
                <a:extLst>
                  <a:ext uri="{FF2B5EF4-FFF2-40B4-BE49-F238E27FC236}">
                    <a16:creationId xmlns:a16="http://schemas.microsoft.com/office/drawing/2014/main" id="{392234D9-90BE-44E7-245F-D8300614B599}"/>
                  </a:ext>
                </a:extLst>
              </p:cNvPr>
              <p:cNvGrpSpPr/>
              <p:nvPr/>
            </p:nvGrpSpPr>
            <p:grpSpPr>
              <a:xfrm>
                <a:off x="5636354" y="2960513"/>
                <a:ext cx="274035" cy="115338"/>
                <a:chOff x="5636354" y="2960513"/>
                <a:chExt cx="274035" cy="115338"/>
              </a:xfrm>
            </p:grpSpPr>
            <p:sp>
              <p:nvSpPr>
                <p:cNvPr id="291" name="Rectangle 290">
                  <a:extLst>
                    <a:ext uri="{FF2B5EF4-FFF2-40B4-BE49-F238E27FC236}">
                      <a16:creationId xmlns:a16="http://schemas.microsoft.com/office/drawing/2014/main" id="{DC7B7203-42EF-1B7F-5BCD-842C864F7A7E}"/>
                    </a:ext>
                  </a:extLst>
                </p:cNvPr>
                <p:cNvSpPr/>
                <p:nvPr/>
              </p:nvSpPr>
              <p:spPr bwMode="auto">
                <a:xfrm>
                  <a:off x="5748846" y="296051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2" name="Rectangle 291">
                  <a:extLst>
                    <a:ext uri="{FF2B5EF4-FFF2-40B4-BE49-F238E27FC236}">
                      <a16:creationId xmlns:a16="http://schemas.microsoft.com/office/drawing/2014/main" id="{1B13CAE8-0044-B65D-6C20-0C06030688C4}"/>
                    </a:ext>
                  </a:extLst>
                </p:cNvPr>
                <p:cNvSpPr/>
                <p:nvPr/>
              </p:nvSpPr>
              <p:spPr bwMode="auto">
                <a:xfrm>
                  <a:off x="5868432" y="3032102"/>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Rectangle 292">
                  <a:extLst>
                    <a:ext uri="{FF2B5EF4-FFF2-40B4-BE49-F238E27FC236}">
                      <a16:creationId xmlns:a16="http://schemas.microsoft.com/office/drawing/2014/main" id="{38344BCD-B17F-69DA-CE54-86B6E740C16A}"/>
                    </a:ext>
                  </a:extLst>
                </p:cNvPr>
                <p:cNvSpPr/>
                <p:nvPr/>
              </p:nvSpPr>
              <p:spPr bwMode="auto">
                <a:xfrm>
                  <a:off x="5636354" y="303389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298" name="TextBox 297">
            <a:extLst>
              <a:ext uri="{FF2B5EF4-FFF2-40B4-BE49-F238E27FC236}">
                <a16:creationId xmlns:a16="http://schemas.microsoft.com/office/drawing/2014/main" id="{ABC3A64E-A366-11BB-BE58-A0B1610CB8F8}"/>
              </a:ext>
            </a:extLst>
          </p:cNvPr>
          <p:cNvSpPr txBox="1"/>
          <p:nvPr/>
        </p:nvSpPr>
        <p:spPr>
          <a:xfrm>
            <a:off x="3118749" y="5002003"/>
            <a:ext cx="41197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Vision</a:t>
            </a:r>
          </a:p>
        </p:txBody>
      </p:sp>
      <p:grpSp>
        <p:nvGrpSpPr>
          <p:cNvPr id="263" name="Group 262">
            <a:extLst>
              <a:ext uri="{FF2B5EF4-FFF2-40B4-BE49-F238E27FC236}">
                <a16:creationId xmlns:a16="http://schemas.microsoft.com/office/drawing/2014/main" id="{C7C8D046-16EA-A9A0-90DA-C7D3A120FC0E}"/>
              </a:ext>
            </a:extLst>
          </p:cNvPr>
          <p:cNvGrpSpPr>
            <a:grpSpLocks noChangeAspect="1"/>
          </p:cNvGrpSpPr>
          <p:nvPr/>
        </p:nvGrpSpPr>
        <p:grpSpPr>
          <a:xfrm>
            <a:off x="4735694" y="4451151"/>
            <a:ext cx="365761" cy="305713"/>
            <a:chOff x="5135117" y="4566359"/>
            <a:chExt cx="389565" cy="325609"/>
          </a:xfrm>
        </p:grpSpPr>
        <p:sp>
          <p:nvSpPr>
            <p:cNvPr id="264" name="Rectangle: Rounded Corners 263">
              <a:extLst>
                <a:ext uri="{FF2B5EF4-FFF2-40B4-BE49-F238E27FC236}">
                  <a16:creationId xmlns:a16="http://schemas.microsoft.com/office/drawing/2014/main" id="{A3FA5D40-ACB5-99E4-1413-1C6EB555AE30}"/>
                </a:ext>
              </a:extLst>
            </p:cNvPr>
            <p:cNvSpPr/>
            <p:nvPr/>
          </p:nvSpPr>
          <p:spPr bwMode="auto">
            <a:xfrm>
              <a:off x="5276793"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ectangle: Rounded Corners 264">
              <a:extLst>
                <a:ext uri="{FF2B5EF4-FFF2-40B4-BE49-F238E27FC236}">
                  <a16:creationId xmlns:a16="http://schemas.microsoft.com/office/drawing/2014/main" id="{E8641DCF-FB63-9A55-0CCE-693070A08878}"/>
                </a:ext>
              </a:extLst>
            </p:cNvPr>
            <p:cNvSpPr/>
            <p:nvPr/>
          </p:nvSpPr>
          <p:spPr bwMode="auto">
            <a:xfrm>
              <a:off x="5322522" y="4566359"/>
              <a:ext cx="15565" cy="32560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Rectangle: Rounded Corners 265">
              <a:extLst>
                <a:ext uri="{FF2B5EF4-FFF2-40B4-BE49-F238E27FC236}">
                  <a16:creationId xmlns:a16="http://schemas.microsoft.com/office/drawing/2014/main" id="{944F23FC-7E49-DD14-1FD0-185BC014A0C1}"/>
                </a:ext>
              </a:extLst>
            </p:cNvPr>
            <p:cNvSpPr/>
            <p:nvPr/>
          </p:nvSpPr>
          <p:spPr bwMode="auto">
            <a:xfrm>
              <a:off x="5368818"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Rectangle: Rounded Corners 266">
              <a:extLst>
                <a:ext uri="{FF2B5EF4-FFF2-40B4-BE49-F238E27FC236}">
                  <a16:creationId xmlns:a16="http://schemas.microsoft.com/office/drawing/2014/main" id="{6BECDE41-4F95-274C-BBAC-1C7AF9FB1034}"/>
                </a:ext>
              </a:extLst>
            </p:cNvPr>
            <p:cNvSpPr/>
            <p:nvPr/>
          </p:nvSpPr>
          <p:spPr bwMode="auto">
            <a:xfrm>
              <a:off x="5135117"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ectangle: Rounded Corners 267">
              <a:extLst>
                <a:ext uri="{FF2B5EF4-FFF2-40B4-BE49-F238E27FC236}">
                  <a16:creationId xmlns:a16="http://schemas.microsoft.com/office/drawing/2014/main" id="{57B1F556-27EB-E69E-68D1-F6B71A3F697B}"/>
                </a:ext>
              </a:extLst>
            </p:cNvPr>
            <p:cNvSpPr/>
            <p:nvPr/>
          </p:nvSpPr>
          <p:spPr bwMode="auto">
            <a:xfrm>
              <a:off x="5182113"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Rectangle: Rounded Corners 268">
              <a:extLst>
                <a:ext uri="{FF2B5EF4-FFF2-40B4-BE49-F238E27FC236}">
                  <a16:creationId xmlns:a16="http://schemas.microsoft.com/office/drawing/2014/main" id="{42DB687A-2D47-C059-B1DD-D3A996050EF1}"/>
                </a:ext>
              </a:extLst>
            </p:cNvPr>
            <p:cNvSpPr/>
            <p:nvPr/>
          </p:nvSpPr>
          <p:spPr bwMode="auto">
            <a:xfrm>
              <a:off x="5228393"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Rectangle: Rounded Corners 269">
              <a:extLst>
                <a:ext uri="{FF2B5EF4-FFF2-40B4-BE49-F238E27FC236}">
                  <a16:creationId xmlns:a16="http://schemas.microsoft.com/office/drawing/2014/main" id="{FAB4A64A-FB0A-F41F-964A-AF9DF8F0784A}"/>
                </a:ext>
              </a:extLst>
            </p:cNvPr>
            <p:cNvSpPr/>
            <p:nvPr/>
          </p:nvSpPr>
          <p:spPr bwMode="auto">
            <a:xfrm>
              <a:off x="5417671"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ectangle: Rounded Corners 270">
              <a:extLst>
                <a:ext uri="{FF2B5EF4-FFF2-40B4-BE49-F238E27FC236}">
                  <a16:creationId xmlns:a16="http://schemas.microsoft.com/office/drawing/2014/main" id="{2AB55D2E-647E-9CB7-A44E-7BF0D46ABD25}"/>
                </a:ext>
              </a:extLst>
            </p:cNvPr>
            <p:cNvSpPr/>
            <p:nvPr/>
          </p:nvSpPr>
          <p:spPr bwMode="auto">
            <a:xfrm>
              <a:off x="5458741"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Rounded Corners 271">
              <a:extLst>
                <a:ext uri="{FF2B5EF4-FFF2-40B4-BE49-F238E27FC236}">
                  <a16:creationId xmlns:a16="http://schemas.microsoft.com/office/drawing/2014/main" id="{EEB340AF-8EB7-534F-A4EB-2E40D15900DA}"/>
                </a:ext>
              </a:extLst>
            </p:cNvPr>
            <p:cNvSpPr/>
            <p:nvPr/>
          </p:nvSpPr>
          <p:spPr bwMode="auto">
            <a:xfrm>
              <a:off x="5508401"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9" name="TextBox 298">
            <a:extLst>
              <a:ext uri="{FF2B5EF4-FFF2-40B4-BE49-F238E27FC236}">
                <a16:creationId xmlns:a16="http://schemas.microsoft.com/office/drawing/2014/main" id="{0464FDD7-E99F-CE73-93B2-0ACEF52C1515}"/>
              </a:ext>
            </a:extLst>
          </p:cNvPr>
          <p:cNvSpPr txBox="1"/>
          <p:nvPr/>
        </p:nvSpPr>
        <p:spPr>
          <a:xfrm>
            <a:off x="4674497" y="5002003"/>
            <a:ext cx="488916"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Speech</a:t>
            </a:r>
          </a:p>
        </p:txBody>
      </p:sp>
      <p:grpSp>
        <p:nvGrpSpPr>
          <p:cNvPr id="247" name="Group 246">
            <a:extLst>
              <a:ext uri="{FF2B5EF4-FFF2-40B4-BE49-F238E27FC236}">
                <a16:creationId xmlns:a16="http://schemas.microsoft.com/office/drawing/2014/main" id="{15140C14-5D40-6667-E5EA-23DE65700B5E}"/>
              </a:ext>
            </a:extLst>
          </p:cNvPr>
          <p:cNvGrpSpPr>
            <a:grpSpLocks noChangeAspect="1"/>
          </p:cNvGrpSpPr>
          <p:nvPr/>
        </p:nvGrpSpPr>
        <p:grpSpPr>
          <a:xfrm>
            <a:off x="6342483" y="4453057"/>
            <a:ext cx="365759" cy="358628"/>
            <a:chOff x="7203929" y="4575567"/>
            <a:chExt cx="317550" cy="311358"/>
          </a:xfrm>
        </p:grpSpPr>
        <p:sp>
          <p:nvSpPr>
            <p:cNvPr id="248" name="Freeform: Shape 247">
              <a:extLst>
                <a:ext uri="{FF2B5EF4-FFF2-40B4-BE49-F238E27FC236}">
                  <a16:creationId xmlns:a16="http://schemas.microsoft.com/office/drawing/2014/main" id="{97B56C61-2081-9076-E601-21C7D9957177}"/>
                </a:ext>
              </a:extLst>
            </p:cNvPr>
            <p:cNvSpPr/>
            <p:nvPr/>
          </p:nvSpPr>
          <p:spPr bwMode="auto">
            <a:xfrm>
              <a:off x="7203929" y="4591770"/>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Freeform: Shape 248">
              <a:extLst>
                <a:ext uri="{FF2B5EF4-FFF2-40B4-BE49-F238E27FC236}">
                  <a16:creationId xmlns:a16="http://schemas.microsoft.com/office/drawing/2014/main" id="{E2A21632-7447-70FC-5275-0EF543DAB22D}"/>
                </a:ext>
              </a:extLst>
            </p:cNvPr>
            <p:cNvSpPr/>
            <p:nvPr/>
          </p:nvSpPr>
          <p:spPr bwMode="auto">
            <a:xfrm>
              <a:off x="7385189" y="4764733"/>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chemeClr val="accent2"/>
            </a:solidFill>
            <a:ln w="12700"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Freeform: Shape 249">
              <a:extLst>
                <a:ext uri="{FF2B5EF4-FFF2-40B4-BE49-F238E27FC236}">
                  <a16:creationId xmlns:a16="http://schemas.microsoft.com/office/drawing/2014/main" id="{279A64B5-7EC5-6196-339E-B58BAB088C03}"/>
                </a:ext>
              </a:extLst>
            </p:cNvPr>
            <p:cNvSpPr/>
            <p:nvPr/>
          </p:nvSpPr>
          <p:spPr bwMode="auto">
            <a:xfrm rot="18188466">
              <a:off x="7214503" y="4631172"/>
              <a:ext cx="290936" cy="179726"/>
            </a:xfrm>
            <a:custGeom>
              <a:avLst/>
              <a:gdLst>
                <a:gd name="connsiteX0" fmla="*/ 72342 w 509381"/>
                <a:gd name="connsiteY0" fmla="*/ 25018 h 341542"/>
                <a:gd name="connsiteX1" fmla="*/ 67298 w 509381"/>
                <a:gd name="connsiteY1" fmla="*/ 32041 h 341542"/>
                <a:gd name="connsiteX2" fmla="*/ 43259 w 509381"/>
                <a:gd name="connsiteY2" fmla="*/ 173878 h 341542"/>
                <a:gd name="connsiteX3" fmla="*/ 50859 w 509381"/>
                <a:gd name="connsiteY3" fmla="*/ 196938 h 341542"/>
                <a:gd name="connsiteX4" fmla="*/ 79332 w 509381"/>
                <a:gd name="connsiteY4" fmla="*/ 186206 h 341542"/>
                <a:gd name="connsiteX5" fmla="*/ 60605 w 509381"/>
                <a:gd name="connsiteY5" fmla="*/ 275386 h 341542"/>
                <a:gd name="connsiteX6" fmla="*/ 0 w 509381"/>
                <a:gd name="connsiteY6" fmla="*/ 216104 h 341542"/>
                <a:gd name="connsiteX7" fmla="*/ 24323 w 509381"/>
                <a:gd name="connsiteY7" fmla="*/ 206937 h 341542"/>
                <a:gd name="connsiteX8" fmla="*/ 15225 w 509381"/>
                <a:gd name="connsiteY8" fmla="*/ 179331 h 341542"/>
                <a:gd name="connsiteX9" fmla="*/ 42625 w 509381"/>
                <a:gd name="connsiteY9" fmla="*/ 17665 h 341542"/>
                <a:gd name="connsiteX10" fmla="*/ 55313 w 509381"/>
                <a:gd name="connsiteY10" fmla="*/ 0 h 341542"/>
                <a:gd name="connsiteX11" fmla="*/ 463819 w 509381"/>
                <a:gd name="connsiteY11" fmla="*/ 71088 h 341542"/>
                <a:gd name="connsiteX12" fmla="*/ 509381 w 509381"/>
                <a:gd name="connsiteY12" fmla="*/ 142583 h 341542"/>
                <a:gd name="connsiteX13" fmla="*/ 474254 w 509381"/>
                <a:gd name="connsiteY13" fmla="*/ 142583 h 341542"/>
                <a:gd name="connsiteX14" fmla="*/ 471059 w 509381"/>
                <a:gd name="connsiteY14" fmla="*/ 185182 h 341542"/>
                <a:gd name="connsiteX15" fmla="*/ 350884 w 509381"/>
                <a:gd name="connsiteY15" fmla="*/ 341542 h 341542"/>
                <a:gd name="connsiteX16" fmla="*/ 337746 w 509381"/>
                <a:gd name="connsiteY16" fmla="*/ 316191 h 341542"/>
                <a:gd name="connsiteX17" fmla="*/ 446495 w 509381"/>
                <a:gd name="connsiteY17" fmla="*/ 159805 h 341542"/>
                <a:gd name="connsiteX18" fmla="*/ 446962 w 509381"/>
                <a:gd name="connsiteY18" fmla="*/ 142583 h 341542"/>
                <a:gd name="connsiteX19" fmla="*/ 418256 w 509381"/>
                <a:gd name="connsiteY19" fmla="*/ 142583 h 34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381" h="341542">
                  <a:moveTo>
                    <a:pt x="72342" y="25018"/>
                  </a:moveTo>
                  <a:lnTo>
                    <a:pt x="67298" y="32041"/>
                  </a:lnTo>
                  <a:cubicBezTo>
                    <a:pt x="42761" y="74239"/>
                    <a:pt x="33649" y="124657"/>
                    <a:pt x="43259" y="173878"/>
                  </a:cubicBezTo>
                  <a:lnTo>
                    <a:pt x="50859" y="196938"/>
                  </a:lnTo>
                  <a:lnTo>
                    <a:pt x="79332" y="186206"/>
                  </a:lnTo>
                  <a:lnTo>
                    <a:pt x="60605" y="275386"/>
                  </a:lnTo>
                  <a:lnTo>
                    <a:pt x="0" y="216104"/>
                  </a:lnTo>
                  <a:lnTo>
                    <a:pt x="24323" y="206937"/>
                  </a:lnTo>
                  <a:lnTo>
                    <a:pt x="15225" y="179331"/>
                  </a:lnTo>
                  <a:cubicBezTo>
                    <a:pt x="4271" y="123230"/>
                    <a:pt x="14657" y="65762"/>
                    <a:pt x="42625" y="17665"/>
                  </a:cubicBezTo>
                  <a:lnTo>
                    <a:pt x="55313" y="0"/>
                  </a:lnTo>
                  <a:close/>
                  <a:moveTo>
                    <a:pt x="463819" y="71088"/>
                  </a:moveTo>
                  <a:lnTo>
                    <a:pt x="509381" y="142583"/>
                  </a:lnTo>
                  <a:lnTo>
                    <a:pt x="474254" y="142583"/>
                  </a:lnTo>
                  <a:lnTo>
                    <a:pt x="471059" y="185182"/>
                  </a:lnTo>
                  <a:cubicBezTo>
                    <a:pt x="456630" y="250192"/>
                    <a:pt x="414554" y="308545"/>
                    <a:pt x="350884" y="341542"/>
                  </a:cubicBezTo>
                  <a:lnTo>
                    <a:pt x="337746" y="316191"/>
                  </a:lnTo>
                  <a:cubicBezTo>
                    <a:pt x="399814" y="284026"/>
                    <a:pt x="438492" y="224396"/>
                    <a:pt x="446495" y="159805"/>
                  </a:cubicBezTo>
                  <a:lnTo>
                    <a:pt x="446962" y="142583"/>
                  </a:lnTo>
                  <a:lnTo>
                    <a:pt x="418256" y="142583"/>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0" name="TextBox 299">
            <a:extLst>
              <a:ext uri="{FF2B5EF4-FFF2-40B4-BE49-F238E27FC236}">
                <a16:creationId xmlns:a16="http://schemas.microsoft.com/office/drawing/2014/main" id="{5071B232-E2DC-DBC6-2810-C0F6AB2AC6E5}"/>
              </a:ext>
            </a:extLst>
          </p:cNvPr>
          <p:cNvSpPr txBox="1"/>
          <p:nvPr/>
        </p:nvSpPr>
        <p:spPr>
          <a:xfrm>
            <a:off x="6195623" y="5002003"/>
            <a:ext cx="66524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Language</a:t>
            </a:r>
          </a:p>
        </p:txBody>
      </p:sp>
      <p:grpSp>
        <p:nvGrpSpPr>
          <p:cNvPr id="251" name="Group 250">
            <a:extLst>
              <a:ext uri="{FF2B5EF4-FFF2-40B4-BE49-F238E27FC236}">
                <a16:creationId xmlns:a16="http://schemas.microsoft.com/office/drawing/2014/main" id="{8CDEE925-8F91-5850-BCCB-A8CD48FEDF74}"/>
              </a:ext>
            </a:extLst>
          </p:cNvPr>
          <p:cNvGrpSpPr>
            <a:grpSpLocks noChangeAspect="1"/>
          </p:cNvGrpSpPr>
          <p:nvPr/>
        </p:nvGrpSpPr>
        <p:grpSpPr>
          <a:xfrm>
            <a:off x="7949270" y="4440059"/>
            <a:ext cx="365762" cy="356315"/>
            <a:chOff x="9302126" y="4550136"/>
            <a:chExt cx="309543" cy="301558"/>
          </a:xfrm>
        </p:grpSpPr>
        <p:sp>
          <p:nvSpPr>
            <p:cNvPr id="252" name="Rectangle: Rounded Corners 251">
              <a:extLst>
                <a:ext uri="{FF2B5EF4-FFF2-40B4-BE49-F238E27FC236}">
                  <a16:creationId xmlns:a16="http://schemas.microsoft.com/office/drawing/2014/main" id="{E403FA4E-1ECE-4B8F-6D7B-86E159A50912}"/>
                </a:ext>
              </a:extLst>
            </p:cNvPr>
            <p:cNvSpPr/>
            <p:nvPr/>
          </p:nvSpPr>
          <p:spPr bwMode="auto">
            <a:xfrm rot="2700000">
              <a:off x="9539787" y="4664358"/>
              <a:ext cx="10568"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Rectangle: Rounded Corners 252">
              <a:extLst>
                <a:ext uri="{FF2B5EF4-FFF2-40B4-BE49-F238E27FC236}">
                  <a16:creationId xmlns:a16="http://schemas.microsoft.com/office/drawing/2014/main" id="{BCE269B6-BBEC-76F4-EE1E-E352DFA25A00}"/>
                </a:ext>
              </a:extLst>
            </p:cNvPr>
            <p:cNvSpPr/>
            <p:nvPr/>
          </p:nvSpPr>
          <p:spPr bwMode="auto">
            <a:xfrm rot="8100000">
              <a:off x="9540080" y="4662592"/>
              <a:ext cx="9983" cy="63818"/>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Circle: Hollow 253">
              <a:extLst>
                <a:ext uri="{FF2B5EF4-FFF2-40B4-BE49-F238E27FC236}">
                  <a16:creationId xmlns:a16="http://schemas.microsoft.com/office/drawing/2014/main" id="{25649361-808D-5834-CEFC-397387469795}"/>
                </a:ext>
              </a:extLst>
            </p:cNvPr>
            <p:cNvSpPr/>
            <p:nvPr/>
          </p:nvSpPr>
          <p:spPr bwMode="auto">
            <a:xfrm>
              <a:off x="9472967" y="4625083"/>
              <a:ext cx="138702" cy="146827"/>
            </a:xfrm>
            <a:prstGeom prst="donut">
              <a:avLst>
                <a:gd name="adj" fmla="val 7741"/>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Rectangle: Rounded Corners 254">
              <a:extLst>
                <a:ext uri="{FF2B5EF4-FFF2-40B4-BE49-F238E27FC236}">
                  <a16:creationId xmlns:a16="http://schemas.microsoft.com/office/drawing/2014/main" id="{96BD27FA-2142-E061-311E-7BA9B6148909}"/>
                </a:ext>
              </a:extLst>
            </p:cNvPr>
            <p:cNvSpPr/>
            <p:nvPr/>
          </p:nvSpPr>
          <p:spPr bwMode="auto">
            <a:xfrm flipH="1">
              <a:off x="9538128" y="4766580"/>
              <a:ext cx="14975" cy="5283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Rectangle: Rounded Corners 255">
              <a:extLst>
                <a:ext uri="{FF2B5EF4-FFF2-40B4-BE49-F238E27FC236}">
                  <a16:creationId xmlns:a16="http://schemas.microsoft.com/office/drawing/2014/main" id="{1F1733E9-7ACA-05C6-FCDD-1F364C111EA7}"/>
                </a:ext>
              </a:extLst>
            </p:cNvPr>
            <p:cNvSpPr/>
            <p:nvPr/>
          </p:nvSpPr>
          <p:spPr bwMode="auto">
            <a:xfrm rot="5400000">
              <a:off x="9539010" y="4782121"/>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ectangle: Rounded Corners 256">
              <a:extLst>
                <a:ext uri="{FF2B5EF4-FFF2-40B4-BE49-F238E27FC236}">
                  <a16:creationId xmlns:a16="http://schemas.microsoft.com/office/drawing/2014/main" id="{054C7D8F-314A-4029-273D-0FDAA7FB0CD0}"/>
                </a:ext>
              </a:extLst>
            </p:cNvPr>
            <p:cNvSpPr/>
            <p:nvPr/>
          </p:nvSpPr>
          <p:spPr bwMode="auto">
            <a:xfrm rot="16200000" flipH="1">
              <a:off x="9539010" y="4810148"/>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2E718F5C-1A05-471D-346A-B14FA63EA692}"/>
                </a:ext>
              </a:extLst>
            </p:cNvPr>
            <p:cNvSpPr/>
            <p:nvPr/>
          </p:nvSpPr>
          <p:spPr bwMode="auto">
            <a:xfrm>
              <a:off x="9365992" y="4550136"/>
              <a:ext cx="187111" cy="79344"/>
            </a:xfrm>
            <a:custGeom>
              <a:avLst/>
              <a:gdLst>
                <a:gd name="connsiteX0" fmla="*/ 233493 w 1713841"/>
                <a:gd name="connsiteY0" fmla="*/ 0 h 686542"/>
                <a:gd name="connsiteX1" fmla="*/ 1480348 w 1713841"/>
                <a:gd name="connsiteY1" fmla="*/ 0 h 686542"/>
                <a:gd name="connsiteX2" fmla="*/ 1713841 w 1713841"/>
                <a:gd name="connsiteY2" fmla="*/ 233493 h 686542"/>
                <a:gd name="connsiteX3" fmla="*/ 1713841 w 1713841"/>
                <a:gd name="connsiteY3" fmla="*/ 686542 h 686542"/>
                <a:gd name="connsiteX4" fmla="*/ 1608076 w 1713841"/>
                <a:gd name="connsiteY4" fmla="*/ 686542 h 686542"/>
                <a:gd name="connsiteX5" fmla="*/ 1608076 w 1713841"/>
                <a:gd name="connsiteY5" fmla="*/ 218163 h 686542"/>
                <a:gd name="connsiteX6" fmla="*/ 1497408 w 1713841"/>
                <a:gd name="connsiteY6" fmla="*/ 107495 h 686542"/>
                <a:gd name="connsiteX7" fmla="*/ 216432 w 1713841"/>
                <a:gd name="connsiteY7" fmla="*/ 107495 h 686542"/>
                <a:gd name="connsiteX8" fmla="*/ 105764 w 1713841"/>
                <a:gd name="connsiteY8" fmla="*/ 218163 h 686542"/>
                <a:gd name="connsiteX9" fmla="*/ 105764 w 1713841"/>
                <a:gd name="connsiteY9" fmla="*/ 686542 h 686542"/>
                <a:gd name="connsiteX10" fmla="*/ 0 w 1713841"/>
                <a:gd name="connsiteY10" fmla="*/ 686542 h 686542"/>
                <a:gd name="connsiteX11" fmla="*/ 0 w 1713841"/>
                <a:gd name="connsiteY11" fmla="*/ 233493 h 686542"/>
                <a:gd name="connsiteX12" fmla="*/ 233493 w 1713841"/>
                <a:gd name="connsiteY12" fmla="*/ 0 h 68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3841" h="686542">
                  <a:moveTo>
                    <a:pt x="233493" y="0"/>
                  </a:moveTo>
                  <a:lnTo>
                    <a:pt x="1480348" y="0"/>
                  </a:lnTo>
                  <a:cubicBezTo>
                    <a:pt x="1609303" y="0"/>
                    <a:pt x="1713841" y="104538"/>
                    <a:pt x="1713841" y="233493"/>
                  </a:cubicBezTo>
                  <a:lnTo>
                    <a:pt x="1713841" y="686542"/>
                  </a:lnTo>
                  <a:lnTo>
                    <a:pt x="1608076" y="686542"/>
                  </a:lnTo>
                  <a:lnTo>
                    <a:pt x="1608076" y="218163"/>
                  </a:lnTo>
                  <a:cubicBezTo>
                    <a:pt x="1608076" y="157043"/>
                    <a:pt x="1558528" y="107495"/>
                    <a:pt x="1497408" y="107495"/>
                  </a:cubicBezTo>
                  <a:lnTo>
                    <a:pt x="216432" y="107495"/>
                  </a:lnTo>
                  <a:cubicBezTo>
                    <a:pt x="155312" y="107495"/>
                    <a:pt x="105764" y="157043"/>
                    <a:pt x="105764" y="218163"/>
                  </a:cubicBezTo>
                  <a:lnTo>
                    <a:pt x="105764" y="686542"/>
                  </a:lnTo>
                  <a:lnTo>
                    <a:pt x="0" y="686542"/>
                  </a:lnTo>
                  <a:lnTo>
                    <a:pt x="0" y="233493"/>
                  </a:lnTo>
                  <a:cubicBezTo>
                    <a:pt x="0" y="104538"/>
                    <a:pt x="104538" y="0"/>
                    <a:pt x="23349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ADAA2121-E2D6-37EA-2507-89EC2FF46386}"/>
                </a:ext>
              </a:extLst>
            </p:cNvPr>
            <p:cNvSpPr/>
            <p:nvPr/>
          </p:nvSpPr>
          <p:spPr bwMode="auto">
            <a:xfrm>
              <a:off x="9302126" y="4625083"/>
              <a:ext cx="138702" cy="146827"/>
            </a:xfrm>
            <a:custGeom>
              <a:avLst/>
              <a:gdLst>
                <a:gd name="connsiteX0" fmla="*/ 839492 w 1270446"/>
                <a:gd name="connsiteY0" fmla="*/ 439038 h 1270446"/>
                <a:gd name="connsiteX1" fmla="*/ 770221 w 1270446"/>
                <a:gd name="connsiteY1" fmla="*/ 469850 h 1270446"/>
                <a:gd name="connsiteX2" fmla="*/ 581902 w 1270446"/>
                <a:gd name="connsiteY2" fmla="*/ 765659 h 1270446"/>
                <a:gd name="connsiteX3" fmla="*/ 490533 w 1270446"/>
                <a:gd name="connsiteY3" fmla="*/ 697532 h 1270446"/>
                <a:gd name="connsiteX4" fmla="*/ 394560 w 1270446"/>
                <a:gd name="connsiteY4" fmla="*/ 711519 h 1270446"/>
                <a:gd name="connsiteX5" fmla="*/ 408545 w 1270446"/>
                <a:gd name="connsiteY5" fmla="*/ 807493 h 1270446"/>
                <a:gd name="connsiteX6" fmla="*/ 553639 w 1270446"/>
                <a:gd name="connsiteY6" fmla="*/ 915676 h 1270446"/>
                <a:gd name="connsiteX7" fmla="*/ 604523 w 1270446"/>
                <a:gd name="connsiteY7" fmla="*/ 928560 h 1270446"/>
                <a:gd name="connsiteX8" fmla="*/ 618152 w 1270446"/>
                <a:gd name="connsiteY8" fmla="*/ 923785 h 1270446"/>
                <a:gd name="connsiteX9" fmla="*/ 620052 w 1270446"/>
                <a:gd name="connsiteY9" fmla="*/ 923736 h 1270446"/>
                <a:gd name="connsiteX10" fmla="*/ 627278 w 1270446"/>
                <a:gd name="connsiteY10" fmla="*/ 920589 h 1270446"/>
                <a:gd name="connsiteX11" fmla="*/ 629336 w 1270446"/>
                <a:gd name="connsiteY11" fmla="*/ 919869 h 1270446"/>
                <a:gd name="connsiteX12" fmla="*/ 629717 w 1270446"/>
                <a:gd name="connsiteY12" fmla="*/ 919528 h 1270446"/>
                <a:gd name="connsiteX13" fmla="*/ 644157 w 1270446"/>
                <a:gd name="connsiteY13" fmla="*/ 913240 h 1270446"/>
                <a:gd name="connsiteX14" fmla="*/ 663040 w 1270446"/>
                <a:gd name="connsiteY14" fmla="*/ 893615 h 1270446"/>
                <a:gd name="connsiteX15" fmla="*/ 885926 w 1270446"/>
                <a:gd name="connsiteY15" fmla="*/ 543510 h 1270446"/>
                <a:gd name="connsiteX16" fmla="*/ 864904 w 1270446"/>
                <a:gd name="connsiteY16" fmla="*/ 448827 h 1270446"/>
                <a:gd name="connsiteX17" fmla="*/ 839492 w 1270446"/>
                <a:gd name="connsiteY17" fmla="*/ 439038 h 1270446"/>
                <a:gd name="connsiteX18" fmla="*/ 635223 w 1270446"/>
                <a:gd name="connsiteY18" fmla="*/ 0 h 1270446"/>
                <a:gd name="connsiteX19" fmla="*/ 1270446 w 1270446"/>
                <a:gd name="connsiteY19" fmla="*/ 635223 h 1270446"/>
                <a:gd name="connsiteX20" fmla="*/ 635223 w 1270446"/>
                <a:gd name="connsiteY20" fmla="*/ 1270446 h 1270446"/>
                <a:gd name="connsiteX21" fmla="*/ 0 w 1270446"/>
                <a:gd name="connsiteY21" fmla="*/ 635223 h 1270446"/>
                <a:gd name="connsiteX22" fmla="*/ 635223 w 1270446"/>
                <a:gd name="connsiteY22" fmla="*/ 0 h 127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0446" h="1270446">
                  <a:moveTo>
                    <a:pt x="839492" y="439038"/>
                  </a:moveTo>
                  <a:cubicBezTo>
                    <a:pt x="813137" y="434601"/>
                    <a:pt x="785477" y="445886"/>
                    <a:pt x="770221" y="469850"/>
                  </a:cubicBezTo>
                  <a:lnTo>
                    <a:pt x="581902" y="765659"/>
                  </a:lnTo>
                  <a:lnTo>
                    <a:pt x="490533" y="697532"/>
                  </a:lnTo>
                  <a:cubicBezTo>
                    <a:pt x="460168" y="674892"/>
                    <a:pt x="417199" y="681155"/>
                    <a:pt x="394560" y="711519"/>
                  </a:cubicBezTo>
                  <a:cubicBezTo>
                    <a:pt x="371919" y="741883"/>
                    <a:pt x="378181" y="784853"/>
                    <a:pt x="408545" y="807493"/>
                  </a:cubicBezTo>
                  <a:lnTo>
                    <a:pt x="553639" y="915676"/>
                  </a:lnTo>
                  <a:cubicBezTo>
                    <a:pt x="568821" y="926996"/>
                    <a:pt x="587155" y="931091"/>
                    <a:pt x="604523" y="928560"/>
                  </a:cubicBezTo>
                  <a:lnTo>
                    <a:pt x="618152" y="923785"/>
                  </a:lnTo>
                  <a:lnTo>
                    <a:pt x="620052" y="923736"/>
                  </a:lnTo>
                  <a:lnTo>
                    <a:pt x="627278" y="920589"/>
                  </a:lnTo>
                  <a:lnTo>
                    <a:pt x="629336" y="919869"/>
                  </a:lnTo>
                  <a:lnTo>
                    <a:pt x="629717" y="919528"/>
                  </a:lnTo>
                  <a:lnTo>
                    <a:pt x="644157" y="913240"/>
                  </a:lnTo>
                  <a:cubicBezTo>
                    <a:pt x="651491" y="908182"/>
                    <a:pt x="657955" y="901603"/>
                    <a:pt x="663040" y="893615"/>
                  </a:cubicBezTo>
                  <a:cubicBezTo>
                    <a:pt x="737335" y="776914"/>
                    <a:pt x="811631" y="660212"/>
                    <a:pt x="885926" y="543510"/>
                  </a:cubicBezTo>
                  <a:cubicBezTo>
                    <a:pt x="906267" y="511559"/>
                    <a:pt x="896855" y="469168"/>
                    <a:pt x="864904" y="448827"/>
                  </a:cubicBezTo>
                  <a:cubicBezTo>
                    <a:pt x="856916" y="443742"/>
                    <a:pt x="848276" y="440516"/>
                    <a:pt x="839492" y="439038"/>
                  </a:cubicBezTo>
                  <a:close/>
                  <a:moveTo>
                    <a:pt x="635223" y="0"/>
                  </a:moveTo>
                  <a:cubicBezTo>
                    <a:pt x="986047" y="0"/>
                    <a:pt x="1270446" y="284399"/>
                    <a:pt x="1270446" y="635223"/>
                  </a:cubicBezTo>
                  <a:cubicBezTo>
                    <a:pt x="1270446" y="986047"/>
                    <a:pt x="986047" y="1270446"/>
                    <a:pt x="635223" y="1270446"/>
                  </a:cubicBezTo>
                  <a:cubicBezTo>
                    <a:pt x="284399" y="1270446"/>
                    <a:pt x="0" y="986047"/>
                    <a:pt x="0" y="635223"/>
                  </a:cubicBezTo>
                  <a:cubicBezTo>
                    <a:pt x="0" y="284399"/>
                    <a:pt x="284399" y="0"/>
                    <a:pt x="63522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Rectangle: Rounded Corners 259">
              <a:extLst>
                <a:ext uri="{FF2B5EF4-FFF2-40B4-BE49-F238E27FC236}">
                  <a16:creationId xmlns:a16="http://schemas.microsoft.com/office/drawing/2014/main" id="{BFF51E90-76DD-B2A3-FBFD-67D1619ACBC1}"/>
                </a:ext>
              </a:extLst>
            </p:cNvPr>
            <p:cNvSpPr/>
            <p:nvPr/>
          </p:nvSpPr>
          <p:spPr bwMode="auto">
            <a:xfrm flipH="1">
              <a:off x="9363840" y="4766580"/>
              <a:ext cx="14975" cy="8208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Rectangle: Rounded Corners 260">
              <a:extLst>
                <a:ext uri="{FF2B5EF4-FFF2-40B4-BE49-F238E27FC236}">
                  <a16:creationId xmlns:a16="http://schemas.microsoft.com/office/drawing/2014/main" id="{1973EA90-2BEA-F653-1365-6B93C54ED032}"/>
                </a:ext>
              </a:extLst>
            </p:cNvPr>
            <p:cNvSpPr/>
            <p:nvPr/>
          </p:nvSpPr>
          <p:spPr bwMode="auto">
            <a:xfrm rot="3197686">
              <a:off x="9382244" y="4797040"/>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Rectangle: Rounded Corners 261">
              <a:extLst>
                <a:ext uri="{FF2B5EF4-FFF2-40B4-BE49-F238E27FC236}">
                  <a16:creationId xmlns:a16="http://schemas.microsoft.com/office/drawing/2014/main" id="{1B6F0D9F-F449-CAD3-8678-03C6BF984567}"/>
                </a:ext>
              </a:extLst>
            </p:cNvPr>
            <p:cNvSpPr/>
            <p:nvPr/>
          </p:nvSpPr>
          <p:spPr bwMode="auto">
            <a:xfrm rot="18402314" flipH="1">
              <a:off x="9343647" y="4796105"/>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1" name="TextBox 300">
            <a:extLst>
              <a:ext uri="{FF2B5EF4-FFF2-40B4-BE49-F238E27FC236}">
                <a16:creationId xmlns:a16="http://schemas.microsoft.com/office/drawing/2014/main" id="{7A273F2B-EFE9-214E-C76F-C93C6593E5CC}"/>
              </a:ext>
            </a:extLst>
          </p:cNvPr>
          <p:cNvSpPr txBox="1"/>
          <p:nvPr/>
        </p:nvSpPr>
        <p:spPr>
          <a:xfrm>
            <a:off x="7842453" y="5002003"/>
            <a:ext cx="573875"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Decision</a:t>
            </a:r>
          </a:p>
        </p:txBody>
      </p:sp>
      <p:sp>
        <p:nvSpPr>
          <p:cNvPr id="302" name="TextBox 301">
            <a:extLst>
              <a:ext uri="{FF2B5EF4-FFF2-40B4-BE49-F238E27FC236}">
                <a16:creationId xmlns:a16="http://schemas.microsoft.com/office/drawing/2014/main" id="{7EAEF2FE-FD9C-0BC7-B69B-9D3DD7B0BEDD}"/>
              </a:ext>
            </a:extLst>
          </p:cNvPr>
          <p:cNvSpPr txBox="1"/>
          <p:nvPr/>
        </p:nvSpPr>
        <p:spPr>
          <a:xfrm>
            <a:off x="9223575" y="5002003"/>
            <a:ext cx="1030731"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err="1">
                <a:ln>
                  <a:noFill/>
                </a:ln>
                <a:solidFill>
                  <a:srgbClr val="FFFFFF"/>
                </a:solidFill>
                <a:effectLst/>
                <a:uLnTx/>
                <a:uFillTx/>
                <a:latin typeface="Segoe UI"/>
                <a:ea typeface="+mn-ea"/>
                <a:cs typeface="+mn-cs"/>
              </a:rPr>
              <a:t>OpenAI</a:t>
            </a:r>
            <a:r>
              <a:rPr kumimoji="0" lang="en-US" sz="1200" b="0" i="0" u="none" strike="noStrike" kern="0" cap="none" spc="0" normalizeH="0" baseline="0" noProof="0">
                <a:ln>
                  <a:noFill/>
                </a:ln>
                <a:solidFill>
                  <a:srgbClr val="FFFFFF"/>
                </a:solidFill>
                <a:effectLst/>
                <a:uLnTx/>
                <a:uFillTx/>
                <a:latin typeface="Segoe UI"/>
                <a:ea typeface="+mn-ea"/>
                <a:cs typeface="+mn-cs"/>
              </a:rPr>
              <a:t> Service</a:t>
            </a:r>
          </a:p>
        </p:txBody>
      </p:sp>
      <p:pic>
        <p:nvPicPr>
          <p:cNvPr id="303" name="2F358329-2C19-4FBA-B51C-51CE75BE790F">
            <a:extLst>
              <a:ext uri="{FF2B5EF4-FFF2-40B4-BE49-F238E27FC236}">
                <a16:creationId xmlns:a16="http://schemas.microsoft.com/office/drawing/2014/main" id="{AEA0DD43-AF5C-7D54-5ACD-865AFF374CC0}"/>
              </a:ext>
            </a:extLst>
          </p:cNvPr>
          <p:cNvPicPr>
            <a:picLocks noChangeAspect="1" noChangeArrowheads="1"/>
          </p:cNvPicPr>
          <p:nvPr/>
        </p:nvPicPr>
        <p:blipFill rotWithShape="1">
          <a:blip r:embed="rId11">
            <a:extLst>
              <a:ext uri="{96DAC541-7B7A-43D3-8B79-37D633B846F1}">
                <asvg:svgBlip xmlns:asvg="http://schemas.microsoft.com/office/drawing/2016/SVG/main" r:embed="rId12"/>
              </a:ext>
            </a:extLst>
          </a:blip>
          <a:srcRect l="-7183" r="-3331"/>
          <a:stretch/>
        </p:blipFill>
        <p:spPr bwMode="auto">
          <a:xfrm>
            <a:off x="9504557" y="4501968"/>
            <a:ext cx="365760" cy="33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8" name="Freeform 2">
            <a:extLst>
              <a:ext uri="{FF2B5EF4-FFF2-40B4-BE49-F238E27FC236}">
                <a16:creationId xmlns:a16="http://schemas.microsoft.com/office/drawing/2014/main" id="{637C0297-7B8B-5869-641F-094537676CA2}"/>
              </a:ext>
            </a:extLst>
          </p:cNvPr>
          <p:cNvSpPr>
            <a:spLocks noChangeArrowheads="1"/>
          </p:cNvSpPr>
          <p:nvPr/>
        </p:nvSpPr>
        <p:spPr bwMode="auto">
          <a:xfrm>
            <a:off x="2886318" y="3212554"/>
            <a:ext cx="759917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sp>
        <p:nvSpPr>
          <p:cNvPr id="237" name="TextBox 236">
            <a:extLst>
              <a:ext uri="{FF2B5EF4-FFF2-40B4-BE49-F238E27FC236}">
                <a16:creationId xmlns:a16="http://schemas.microsoft.com/office/drawing/2014/main" id="{0F04C122-448B-ED91-1713-129B6E063CBF}"/>
              </a:ext>
            </a:extLst>
          </p:cNvPr>
          <p:cNvSpPr txBox="1"/>
          <p:nvPr/>
        </p:nvSpPr>
        <p:spPr>
          <a:xfrm>
            <a:off x="8995649" y="3909924"/>
            <a:ext cx="125515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Immersive Reader </a:t>
            </a:r>
          </a:p>
        </p:txBody>
      </p:sp>
      <p:pic>
        <p:nvPicPr>
          <p:cNvPr id="238" name="Picture 237">
            <a:extLst>
              <a:ext uri="{FF2B5EF4-FFF2-40B4-BE49-F238E27FC236}">
                <a16:creationId xmlns:a16="http://schemas.microsoft.com/office/drawing/2014/main" id="{3C0ED577-AE91-9A7D-571F-D44B1E9A36F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437171" y="3336358"/>
            <a:ext cx="372109" cy="372109"/>
          </a:xfrm>
          <a:prstGeom prst="rect">
            <a:avLst/>
          </a:prstGeom>
        </p:spPr>
      </p:pic>
      <p:sp>
        <p:nvSpPr>
          <p:cNvPr id="234" name="TextBox 233">
            <a:extLst>
              <a:ext uri="{FF2B5EF4-FFF2-40B4-BE49-F238E27FC236}">
                <a16:creationId xmlns:a16="http://schemas.microsoft.com/office/drawing/2014/main" id="{AC208AA6-864D-B0BD-5678-F1A1383B8856}"/>
              </a:ext>
            </a:extLst>
          </p:cNvPr>
          <p:cNvSpPr txBox="1"/>
          <p:nvPr/>
        </p:nvSpPr>
        <p:spPr>
          <a:xfrm>
            <a:off x="5315255" y="3909925"/>
            <a:ext cx="1141339"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Form Recognizer</a:t>
            </a:r>
          </a:p>
        </p:txBody>
      </p:sp>
      <p:pic>
        <p:nvPicPr>
          <p:cNvPr id="239" name="Graphic 238">
            <a:extLst>
              <a:ext uri="{FF2B5EF4-FFF2-40B4-BE49-F238E27FC236}">
                <a16:creationId xmlns:a16="http://schemas.microsoft.com/office/drawing/2014/main" id="{B1F8EAD3-8914-EDB1-34D4-629798C5520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698969" y="3336358"/>
            <a:ext cx="365760" cy="365760"/>
          </a:xfrm>
          <a:prstGeom prst="rect">
            <a:avLst/>
          </a:prstGeom>
        </p:spPr>
      </p:pic>
      <p:sp>
        <p:nvSpPr>
          <p:cNvPr id="232" name="TextBox 231">
            <a:extLst>
              <a:ext uri="{FF2B5EF4-FFF2-40B4-BE49-F238E27FC236}">
                <a16:creationId xmlns:a16="http://schemas.microsoft.com/office/drawing/2014/main" id="{0B6D9E71-CAAA-25D1-9174-698C5C5B9148}"/>
              </a:ext>
            </a:extLst>
          </p:cNvPr>
          <p:cNvSpPr txBox="1"/>
          <p:nvPr/>
        </p:nvSpPr>
        <p:spPr>
          <a:xfrm>
            <a:off x="3113329" y="3909925"/>
            <a:ext cx="748603"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Bot Service</a:t>
            </a:r>
          </a:p>
        </p:txBody>
      </p:sp>
      <p:pic>
        <p:nvPicPr>
          <p:cNvPr id="240" name="Graphic 239">
            <a:extLst>
              <a:ext uri="{FF2B5EF4-FFF2-40B4-BE49-F238E27FC236}">
                <a16:creationId xmlns:a16="http://schemas.microsoft.com/office/drawing/2014/main" id="{C4077C7F-8E35-843B-566A-38BC0CDBCE5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327099" y="3336358"/>
            <a:ext cx="365760" cy="365761"/>
          </a:xfrm>
          <a:prstGeom prst="rect">
            <a:avLst/>
          </a:prstGeom>
        </p:spPr>
      </p:pic>
      <p:sp>
        <p:nvSpPr>
          <p:cNvPr id="235" name="TextBox 234">
            <a:extLst>
              <a:ext uri="{FF2B5EF4-FFF2-40B4-BE49-F238E27FC236}">
                <a16:creationId xmlns:a16="http://schemas.microsoft.com/office/drawing/2014/main" id="{FAD56C0D-A25B-2F69-349A-4626C65B43BF}"/>
              </a:ext>
            </a:extLst>
          </p:cNvPr>
          <p:cNvSpPr txBox="1"/>
          <p:nvPr/>
        </p:nvSpPr>
        <p:spPr>
          <a:xfrm>
            <a:off x="6652662" y="3909924"/>
            <a:ext cx="93936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Video Indexer</a:t>
            </a:r>
          </a:p>
        </p:txBody>
      </p:sp>
      <p:pic>
        <p:nvPicPr>
          <p:cNvPr id="241" name="Graphic 240">
            <a:extLst>
              <a:ext uri="{FF2B5EF4-FFF2-40B4-BE49-F238E27FC236}">
                <a16:creationId xmlns:a16="http://schemas.microsoft.com/office/drawing/2014/main" id="{4CA26F3A-464F-26F9-647F-1B4924AA1C2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941431" y="3336358"/>
            <a:ext cx="365760" cy="365761"/>
          </a:xfrm>
          <a:prstGeom prst="rect">
            <a:avLst/>
          </a:prstGeom>
        </p:spPr>
      </p:pic>
      <p:sp>
        <p:nvSpPr>
          <p:cNvPr id="236" name="TextBox 235">
            <a:extLst>
              <a:ext uri="{FF2B5EF4-FFF2-40B4-BE49-F238E27FC236}">
                <a16:creationId xmlns:a16="http://schemas.microsoft.com/office/drawing/2014/main" id="{36F4E90D-3FF7-8A56-F10B-F47DAB4738AF}"/>
              </a:ext>
            </a:extLst>
          </p:cNvPr>
          <p:cNvSpPr txBox="1"/>
          <p:nvPr/>
        </p:nvSpPr>
        <p:spPr>
          <a:xfrm>
            <a:off x="7788089" y="3909924"/>
            <a:ext cx="1048364"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Metrics Advisor</a:t>
            </a:r>
          </a:p>
        </p:txBody>
      </p:sp>
      <p:pic>
        <p:nvPicPr>
          <p:cNvPr id="242" name="Graphic 241">
            <a:extLst>
              <a:ext uri="{FF2B5EF4-FFF2-40B4-BE49-F238E27FC236}">
                <a16:creationId xmlns:a16="http://schemas.microsoft.com/office/drawing/2014/main" id="{53CD5C4D-1A8B-A622-55C1-D9924FF5322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129391" y="3336358"/>
            <a:ext cx="365760" cy="365760"/>
          </a:xfrm>
          <a:prstGeom prst="rect">
            <a:avLst/>
          </a:prstGeom>
        </p:spPr>
      </p:pic>
      <p:sp>
        <p:nvSpPr>
          <p:cNvPr id="233" name="TextBox 232">
            <a:extLst>
              <a:ext uri="{FF2B5EF4-FFF2-40B4-BE49-F238E27FC236}">
                <a16:creationId xmlns:a16="http://schemas.microsoft.com/office/drawing/2014/main" id="{C50B60AA-CC26-2B34-ADED-7A703C35B866}"/>
              </a:ext>
            </a:extLst>
          </p:cNvPr>
          <p:cNvSpPr txBox="1"/>
          <p:nvPr/>
        </p:nvSpPr>
        <p:spPr>
          <a:xfrm>
            <a:off x="4021130" y="3909924"/>
            <a:ext cx="113492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Cognitive Search</a:t>
            </a:r>
          </a:p>
        </p:txBody>
      </p:sp>
      <p:pic>
        <p:nvPicPr>
          <p:cNvPr id="243" name="Graphic 242">
            <a:extLst>
              <a:ext uri="{FF2B5EF4-FFF2-40B4-BE49-F238E27FC236}">
                <a16:creationId xmlns:a16="http://schemas.microsoft.com/office/drawing/2014/main" id="{6512B17B-DBD5-63ED-134E-2364E6102C6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00789" y="3336358"/>
            <a:ext cx="365760" cy="365761"/>
          </a:xfrm>
          <a:prstGeom prst="rect">
            <a:avLst/>
          </a:prstGeom>
        </p:spPr>
      </p:pic>
      <p:sp>
        <p:nvSpPr>
          <p:cNvPr id="35" name="Right Bracket 34">
            <a:extLst>
              <a:ext uri="{FF2B5EF4-FFF2-40B4-BE49-F238E27FC236}">
                <a16:creationId xmlns:a16="http://schemas.microsoft.com/office/drawing/2014/main" id="{33EB235D-9C68-2FD5-BDC2-8BB9D245BA89}"/>
              </a:ext>
            </a:extLst>
          </p:cNvPr>
          <p:cNvSpPr/>
          <p:nvPr/>
        </p:nvSpPr>
        <p:spPr>
          <a:xfrm>
            <a:off x="10606261" y="3212555"/>
            <a:ext cx="360172" cy="3207196"/>
          </a:xfrm>
          <a:prstGeom prst="rightBracket">
            <a:avLst>
              <a:gd name="adj" fmla="val 116543"/>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3" name="Rectangle 202">
            <a:extLst>
              <a:ext uri="{FF2B5EF4-FFF2-40B4-BE49-F238E27FC236}">
                <a16:creationId xmlns:a16="http://schemas.microsoft.com/office/drawing/2014/main" id="{FD62F3F9-151D-1808-56C3-4845674DBB08}"/>
              </a:ext>
            </a:extLst>
          </p:cNvPr>
          <p:cNvSpPr/>
          <p:nvPr/>
        </p:nvSpPr>
        <p:spPr bwMode="auto">
          <a:xfrm>
            <a:off x="10813072" y="4375232"/>
            <a:ext cx="257955" cy="88184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B99CD628-6919-F85E-911B-5F946CB2891C}"/>
              </a:ext>
            </a:extLst>
          </p:cNvPr>
          <p:cNvGrpSpPr/>
          <p:nvPr/>
        </p:nvGrpSpPr>
        <p:grpSpPr>
          <a:xfrm>
            <a:off x="10549343" y="4470832"/>
            <a:ext cx="1057440" cy="690643"/>
            <a:chOff x="38791" y="4603614"/>
            <a:chExt cx="1057440" cy="690643"/>
          </a:xfrm>
        </p:grpSpPr>
        <p:sp>
          <p:nvSpPr>
            <p:cNvPr id="204" name="TextBox 203">
              <a:extLst>
                <a:ext uri="{FF2B5EF4-FFF2-40B4-BE49-F238E27FC236}">
                  <a16:creationId xmlns:a16="http://schemas.microsoft.com/office/drawing/2014/main" id="{1198A5BE-DC16-CE93-03EC-A4A8328E04A6}"/>
                </a:ext>
              </a:extLst>
            </p:cNvPr>
            <p:cNvSpPr txBox="1"/>
            <p:nvPr/>
          </p:nvSpPr>
          <p:spPr>
            <a:xfrm>
              <a:off x="38791" y="4995073"/>
              <a:ext cx="1057440" cy="299184"/>
            </a:xfrm>
            <a:prstGeom prst="rect">
              <a:avLst/>
            </a:prstGeom>
            <a:noFill/>
          </p:spPr>
          <p:txBody>
            <a:bodyPr wrap="square" lIns="0" tIns="0" rIns="0" bIns="0" rtlCol="0">
              <a:spAutoFit/>
            </a:bodyPr>
            <a:lstStyle>
              <a:defPPr>
                <a:defRPr lang="en-US"/>
              </a:defPPr>
              <a:lvl1pPr>
                <a:defRPr sz="1400">
                  <a:solidFill>
                    <a:schemeClr val="tx2">
                      <a:lumMod val="65000"/>
                    </a:schemeClr>
                  </a:solidFill>
                </a:defRPr>
              </a:lvl1pPr>
            </a:lstStyle>
            <a:p>
              <a:pPr marL="0" marR="0" lvl="0" indent="0" algn="ctr" defTabSz="740664" rtl="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Semibold"/>
                  <a:ea typeface="+mn-ea"/>
                  <a:cs typeface="+mn-cs"/>
                </a:rPr>
                <a:t>Developers &amp; Data Scientists </a:t>
              </a:r>
            </a:p>
          </p:txBody>
        </p:sp>
        <p:grpSp>
          <p:nvGrpSpPr>
            <p:cNvPr id="205" name="Group 204">
              <a:extLst>
                <a:ext uri="{FF2B5EF4-FFF2-40B4-BE49-F238E27FC236}">
                  <a16:creationId xmlns:a16="http://schemas.microsoft.com/office/drawing/2014/main" id="{4D7D8497-D2FF-B6CB-41F2-40AEE04E4EFF}"/>
                </a:ext>
              </a:extLst>
            </p:cNvPr>
            <p:cNvGrpSpPr/>
            <p:nvPr/>
          </p:nvGrpSpPr>
          <p:grpSpPr>
            <a:xfrm>
              <a:off x="300547" y="4603614"/>
              <a:ext cx="533943" cy="337728"/>
              <a:chOff x="5131145" y="-41574"/>
              <a:chExt cx="703082" cy="444713"/>
            </a:xfrm>
          </p:grpSpPr>
          <p:pic>
            <p:nvPicPr>
              <p:cNvPr id="206" name="Graphic 205">
                <a:extLst>
                  <a:ext uri="{FF2B5EF4-FFF2-40B4-BE49-F238E27FC236}">
                    <a16:creationId xmlns:a16="http://schemas.microsoft.com/office/drawing/2014/main" id="{503A40CF-4A65-0F77-588C-14C5ADD0C86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389514" y="-41574"/>
                <a:ext cx="444713" cy="444713"/>
              </a:xfrm>
              <a:prstGeom prst="rect">
                <a:avLst/>
              </a:prstGeom>
            </p:spPr>
          </p:pic>
          <p:pic>
            <p:nvPicPr>
              <p:cNvPr id="207" name="Graphic 206">
                <a:extLst>
                  <a:ext uri="{FF2B5EF4-FFF2-40B4-BE49-F238E27FC236}">
                    <a16:creationId xmlns:a16="http://schemas.microsoft.com/office/drawing/2014/main" id="{1ADB4248-F85E-D195-1BA1-11FA89BBB43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5131145" y="-14404"/>
                <a:ext cx="394711" cy="394711"/>
              </a:xfrm>
              <a:prstGeom prst="rect">
                <a:avLst/>
              </a:prstGeom>
            </p:spPr>
          </p:pic>
        </p:grpSp>
      </p:grpSp>
      <p:sp>
        <p:nvSpPr>
          <p:cNvPr id="36" name="Right Bracket 35">
            <a:extLst>
              <a:ext uri="{FF2B5EF4-FFF2-40B4-BE49-F238E27FC236}">
                <a16:creationId xmlns:a16="http://schemas.microsoft.com/office/drawing/2014/main" id="{1DCC3A10-09EC-B10B-E3F8-97C6ADFA084E}"/>
              </a:ext>
            </a:extLst>
          </p:cNvPr>
          <p:cNvSpPr/>
          <p:nvPr/>
        </p:nvSpPr>
        <p:spPr>
          <a:xfrm>
            <a:off x="10601536" y="1011198"/>
            <a:ext cx="360172" cy="2105758"/>
          </a:xfrm>
          <a:prstGeom prst="rightBracket">
            <a:avLst>
              <a:gd name="adj" fmla="val 79085"/>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0" name="Rectangle 209">
            <a:extLst>
              <a:ext uri="{FF2B5EF4-FFF2-40B4-BE49-F238E27FC236}">
                <a16:creationId xmlns:a16="http://schemas.microsoft.com/office/drawing/2014/main" id="{0FA6CAA3-BA7A-A1E9-37A8-C2D7463A047E}"/>
              </a:ext>
            </a:extLst>
          </p:cNvPr>
          <p:cNvSpPr/>
          <p:nvPr/>
        </p:nvSpPr>
        <p:spPr bwMode="auto">
          <a:xfrm>
            <a:off x="10841593" y="1623156"/>
            <a:ext cx="257955" cy="88184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7" name="Group 36">
            <a:extLst>
              <a:ext uri="{FF2B5EF4-FFF2-40B4-BE49-F238E27FC236}">
                <a16:creationId xmlns:a16="http://schemas.microsoft.com/office/drawing/2014/main" id="{BC5F570D-0172-7721-0F2C-8625FCC4C1D8}"/>
              </a:ext>
            </a:extLst>
          </p:cNvPr>
          <p:cNvGrpSpPr/>
          <p:nvPr/>
        </p:nvGrpSpPr>
        <p:grpSpPr>
          <a:xfrm>
            <a:off x="10655237" y="1720505"/>
            <a:ext cx="596912" cy="687144"/>
            <a:chOff x="10065332" y="1702953"/>
            <a:chExt cx="596912" cy="687144"/>
          </a:xfrm>
        </p:grpSpPr>
        <p:sp>
          <p:nvSpPr>
            <p:cNvPr id="211" name="TextBox 210">
              <a:extLst>
                <a:ext uri="{FF2B5EF4-FFF2-40B4-BE49-F238E27FC236}">
                  <a16:creationId xmlns:a16="http://schemas.microsoft.com/office/drawing/2014/main" id="{6452D088-4CBD-A381-2B8E-AE603AB1EB48}"/>
                </a:ext>
              </a:extLst>
            </p:cNvPr>
            <p:cNvSpPr txBox="1"/>
            <p:nvPr/>
          </p:nvSpPr>
          <p:spPr>
            <a:xfrm>
              <a:off x="10065332" y="2090913"/>
              <a:ext cx="596912" cy="299184"/>
            </a:xfrm>
            <a:prstGeom prst="rect">
              <a:avLst/>
            </a:prstGeom>
            <a:noFill/>
          </p:spPr>
          <p:txBody>
            <a:bodyPr wrap="square" lIns="0" tIns="0" rIns="0" bIns="0" rtlCol="0">
              <a:spAutoFit/>
            </a:bodyPr>
            <a:lstStyle/>
            <a:p>
              <a:pPr marL="0" marR="0" lvl="0" indent="0" algn="ctr" defTabSz="740664" rtl="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Semibold"/>
                  <a:ea typeface="+mn-ea"/>
                  <a:cs typeface="+mn-cs"/>
                </a:rPr>
                <a:t>Business Users</a:t>
              </a:r>
            </a:p>
          </p:txBody>
        </p:sp>
        <p:grpSp>
          <p:nvGrpSpPr>
            <p:cNvPr id="212" name="Group 211">
              <a:extLst>
                <a:ext uri="{FF2B5EF4-FFF2-40B4-BE49-F238E27FC236}">
                  <a16:creationId xmlns:a16="http://schemas.microsoft.com/office/drawing/2014/main" id="{83AE07DA-B40B-D040-B184-B795476F780F}"/>
                </a:ext>
              </a:extLst>
            </p:cNvPr>
            <p:cNvGrpSpPr/>
            <p:nvPr/>
          </p:nvGrpSpPr>
          <p:grpSpPr>
            <a:xfrm>
              <a:off x="10108191" y="1702953"/>
              <a:ext cx="511196" cy="331940"/>
              <a:chOff x="4053860" y="-1864422"/>
              <a:chExt cx="673129" cy="437091"/>
            </a:xfrm>
          </p:grpSpPr>
          <p:pic>
            <p:nvPicPr>
              <p:cNvPr id="213" name="Graphic 212">
                <a:extLst>
                  <a:ext uri="{FF2B5EF4-FFF2-40B4-BE49-F238E27FC236}">
                    <a16:creationId xmlns:a16="http://schemas.microsoft.com/office/drawing/2014/main" id="{1A569213-5D24-77D7-8F4E-B95F5D2BD4D1}"/>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289898" y="-1864422"/>
                <a:ext cx="437091" cy="437091"/>
              </a:xfrm>
              <a:prstGeom prst="rect">
                <a:avLst/>
              </a:prstGeom>
            </p:spPr>
          </p:pic>
          <p:pic>
            <p:nvPicPr>
              <p:cNvPr id="214" name="Graphic 213">
                <a:extLst>
                  <a:ext uri="{FF2B5EF4-FFF2-40B4-BE49-F238E27FC236}">
                    <a16:creationId xmlns:a16="http://schemas.microsoft.com/office/drawing/2014/main" id="{27A84DD9-5FC1-75CE-6144-9F2ADD2E0164}"/>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053860" y="-1838330"/>
                <a:ext cx="394711" cy="394711"/>
              </a:xfrm>
              <a:prstGeom prst="rect">
                <a:avLst/>
              </a:prstGeom>
            </p:spPr>
          </p:pic>
        </p:grpSp>
      </p:grpSp>
      <p:sp>
        <p:nvSpPr>
          <p:cNvPr id="6" name="Frame 5">
            <a:extLst>
              <a:ext uri="{FF2B5EF4-FFF2-40B4-BE49-F238E27FC236}">
                <a16:creationId xmlns:a16="http://schemas.microsoft.com/office/drawing/2014/main" id="{AC822195-AA74-B1C7-9534-34B619CC6F3B}"/>
              </a:ext>
            </a:extLst>
          </p:cNvPr>
          <p:cNvSpPr/>
          <p:nvPr/>
        </p:nvSpPr>
        <p:spPr bwMode="auto">
          <a:xfrm>
            <a:off x="8795366" y="4296047"/>
            <a:ext cx="1649383" cy="1049302"/>
          </a:xfrm>
          <a:prstGeom prst="frame">
            <a:avLst>
              <a:gd name="adj1" fmla="val 4050"/>
            </a:avLst>
          </a:pr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400" b="0" i="0" u="none" strike="noStrike" kern="0" cap="none" spc="0" normalizeH="0" baseline="0" noProof="0" err="1">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
        <p:nvSpPr>
          <p:cNvPr id="5" name="Frame 4">
            <a:extLst>
              <a:ext uri="{FF2B5EF4-FFF2-40B4-BE49-F238E27FC236}">
                <a16:creationId xmlns:a16="http://schemas.microsoft.com/office/drawing/2014/main" id="{9AC095CD-CA6F-1721-9697-487751670BF9}"/>
              </a:ext>
            </a:extLst>
          </p:cNvPr>
          <p:cNvSpPr/>
          <p:nvPr/>
        </p:nvSpPr>
        <p:spPr bwMode="auto">
          <a:xfrm>
            <a:off x="3918850" y="3183378"/>
            <a:ext cx="2692932" cy="1041701"/>
          </a:xfrm>
          <a:prstGeom prst="frame">
            <a:avLst>
              <a:gd name="adj1" fmla="val 4013"/>
            </a:avLst>
          </a:pr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400" b="0" i="0" u="none" strike="noStrike" kern="0" cap="none" spc="0" normalizeH="0" baseline="0" noProof="0" err="1">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Tree>
    <p:extLst>
      <p:ext uri="{BB962C8B-B14F-4D97-AF65-F5344CB8AC3E}">
        <p14:creationId xmlns:p14="http://schemas.microsoft.com/office/powerpoint/2010/main" val="1859778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94643-C5C8-1C10-0371-12FF5A00FF6A}"/>
              </a:ext>
            </a:extLst>
          </p:cNvPr>
          <p:cNvSpPr>
            <a:spLocks noGrp="1"/>
          </p:cNvSpPr>
          <p:nvPr>
            <p:ph type="title"/>
          </p:nvPr>
        </p:nvSpPr>
        <p:spPr>
          <a:xfrm>
            <a:off x="0" y="300789"/>
            <a:ext cx="12191999" cy="553998"/>
          </a:xfrm>
        </p:spPr>
        <p:txBody>
          <a:bodyPr>
            <a:normAutofit fontScale="90000"/>
          </a:bodyPr>
          <a:lstStyle/>
          <a:p>
            <a:pPr algn="ctr"/>
            <a:r>
              <a:rPr lang="en-US"/>
              <a:t>Azure Form Recognizer Overview</a:t>
            </a:r>
          </a:p>
        </p:txBody>
      </p:sp>
      <p:sp>
        <p:nvSpPr>
          <p:cNvPr id="5" name="Espaço Reservado para Conteúdo 4">
            <a:extLst>
              <a:ext uri="{FF2B5EF4-FFF2-40B4-BE49-F238E27FC236}">
                <a16:creationId xmlns:a16="http://schemas.microsoft.com/office/drawing/2014/main" id="{B36036A5-72A2-4A8B-B79E-5304E92258DA}"/>
              </a:ext>
            </a:extLst>
          </p:cNvPr>
          <p:cNvSpPr>
            <a:spLocks noGrp="1"/>
          </p:cNvSpPr>
          <p:nvPr>
            <p:ph sz="quarter" idx="13"/>
          </p:nvPr>
        </p:nvSpPr>
        <p:spPr/>
        <p:txBody>
          <a:bodyPr>
            <a:normAutofit fontScale="92500" lnSpcReduction="20000"/>
          </a:bodyPr>
          <a:lstStyle/>
          <a:p>
            <a:r>
              <a:rPr lang="en-US" sz="3200"/>
              <a:t>Cloud-based service that uses machine-learning models to extract and analyze form fields, text, and tables from your documents.</a:t>
            </a:r>
          </a:p>
          <a:p>
            <a:endParaRPr lang="en-US" sz="3200"/>
          </a:p>
          <a:p>
            <a:r>
              <a:rPr lang="en-US" sz="3200"/>
              <a:t>It easily identifies, extracts, and analyzes the following document data:</a:t>
            </a:r>
          </a:p>
          <a:p>
            <a:pPr marL="457200" indent="-457200">
              <a:buFont typeface="Arial" panose="020B0604020202020204" pitchFamily="34" charset="0"/>
              <a:buChar char="•"/>
            </a:pPr>
            <a:r>
              <a:rPr lang="en-US" sz="3200"/>
              <a:t>Table structure and content</a:t>
            </a:r>
          </a:p>
          <a:p>
            <a:pPr marL="457200" indent="-457200">
              <a:buFont typeface="Arial" panose="020B0604020202020204" pitchFamily="34" charset="0"/>
              <a:buChar char="•"/>
            </a:pPr>
            <a:r>
              <a:rPr lang="en-US" sz="3200"/>
              <a:t>Form elements and field values</a:t>
            </a:r>
          </a:p>
          <a:p>
            <a:pPr marL="457200" indent="-457200">
              <a:buFont typeface="Arial" panose="020B0604020202020204" pitchFamily="34" charset="0"/>
              <a:buChar char="•"/>
            </a:pPr>
            <a:r>
              <a:rPr lang="en-US" sz="3200"/>
              <a:t>Typed and handwritten alphanumeric text</a:t>
            </a:r>
          </a:p>
          <a:p>
            <a:pPr marL="457200" indent="-457200">
              <a:buFont typeface="Arial" panose="020B0604020202020204" pitchFamily="34" charset="0"/>
              <a:buChar char="•"/>
            </a:pPr>
            <a:r>
              <a:rPr lang="en-US" sz="3200"/>
              <a:t>Relationships between elements</a:t>
            </a:r>
          </a:p>
          <a:p>
            <a:pPr marL="457200" indent="-457200">
              <a:buFont typeface="Arial" panose="020B0604020202020204" pitchFamily="34" charset="0"/>
              <a:buChar char="•"/>
            </a:pPr>
            <a:r>
              <a:rPr lang="en-US" sz="3200"/>
              <a:t>Key-value pairs</a:t>
            </a:r>
          </a:p>
          <a:p>
            <a:pPr marL="457200" indent="-457200">
              <a:buFont typeface="Arial" panose="020B0604020202020204" pitchFamily="34" charset="0"/>
              <a:buChar char="•"/>
            </a:pPr>
            <a:r>
              <a:rPr lang="en-US" sz="3200"/>
              <a:t>Element location with bounding box coordinates</a:t>
            </a:r>
          </a:p>
        </p:txBody>
      </p:sp>
      <p:pic>
        <p:nvPicPr>
          <p:cNvPr id="1026" name="Picture 2" descr="Form Recognizer icon from the Azure portal.">
            <a:extLst>
              <a:ext uri="{FF2B5EF4-FFF2-40B4-BE49-F238E27FC236}">
                <a16:creationId xmlns:a16="http://schemas.microsoft.com/office/drawing/2014/main" id="{07D95647-2732-4EE1-8A1A-92795AB170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0313" y="4934703"/>
            <a:ext cx="1622508" cy="1622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82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descr="Visual describing the input and output from Form Recognizer">
            <a:extLst>
              <a:ext uri="{FF2B5EF4-FFF2-40B4-BE49-F238E27FC236}">
                <a16:creationId xmlns:a16="http://schemas.microsoft.com/office/drawing/2014/main" id="{CBBD37A4-0435-4810-A32B-4F9C64B7189A}"/>
              </a:ext>
            </a:extLst>
          </p:cNvPr>
          <p:cNvSpPr/>
          <p:nvPr/>
        </p:nvSpPr>
        <p:spPr bwMode="auto">
          <a:xfrm>
            <a:off x="0" y="1886494"/>
            <a:ext cx="12192000" cy="269238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8423FC9-142A-48C2-96C2-EDDD006BC1D8}"/>
              </a:ext>
            </a:extLst>
          </p:cNvPr>
          <p:cNvSpPr>
            <a:spLocks noGrp="1"/>
          </p:cNvSpPr>
          <p:nvPr>
            <p:ph type="title"/>
          </p:nvPr>
        </p:nvSpPr>
        <p:spPr>
          <a:xfrm>
            <a:off x="585658" y="409744"/>
            <a:ext cx="11021125" cy="553998"/>
          </a:xfrm>
        </p:spPr>
        <p:txBody>
          <a:bodyPr>
            <a:normAutofit fontScale="90000"/>
          </a:bodyPr>
          <a:lstStyle/>
          <a:p>
            <a:r>
              <a:rPr lang="en-US"/>
              <a:t>Form Recognizer</a:t>
            </a:r>
          </a:p>
        </p:txBody>
      </p:sp>
      <p:sp>
        <p:nvSpPr>
          <p:cNvPr id="5" name="Footer Placeholder 4">
            <a:extLst>
              <a:ext uri="{FF2B5EF4-FFF2-40B4-BE49-F238E27FC236}">
                <a16:creationId xmlns:a16="http://schemas.microsoft.com/office/drawing/2014/main" id="{0FBDF2EE-00BA-4DD7-B7E8-2FC9DFE8FDDF}"/>
              </a:ext>
            </a:extLst>
          </p:cNvPr>
          <p:cNvSpPr>
            <a:spLocks noGrp="1"/>
          </p:cNvSpPr>
          <p:nvPr>
            <p:ph type="ftr" sz="quarter" idx="11"/>
          </p:nvPr>
        </p:nvSpPr>
        <p:spPr>
          <a:xfrm>
            <a:off x="0" y="6448425"/>
            <a:ext cx="1852613" cy="23177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tint val="75000"/>
                    <a:alpha val="50000"/>
                  </a:srgbClr>
                </a:solidFill>
                <a:effectLst/>
                <a:uLnTx/>
                <a:uFillTx/>
                <a:latin typeface="Segoe UI"/>
                <a:ea typeface="+mn-ea"/>
                <a:cs typeface="+mn-cs"/>
              </a:rPr>
              <a:t>Microsoft Azure | Cognitive Services</a:t>
            </a:r>
          </a:p>
        </p:txBody>
      </p:sp>
      <p:sp>
        <p:nvSpPr>
          <p:cNvPr id="6" name="Slide Number Placeholder 5">
            <a:extLst>
              <a:ext uri="{FF2B5EF4-FFF2-40B4-BE49-F238E27FC236}">
                <a16:creationId xmlns:a16="http://schemas.microsoft.com/office/drawing/2014/main" id="{D3B58810-2E7F-4A78-96E2-DC9091959ED2}"/>
              </a:ext>
            </a:extLst>
          </p:cNvPr>
          <p:cNvSpPr>
            <a:spLocks noGrp="1"/>
          </p:cNvSpPr>
          <p:nvPr>
            <p:ph type="sldNum" sz="quarter" idx="12"/>
          </p:nvPr>
        </p:nvSpPr>
        <p:spPr>
          <a:xfrm>
            <a:off x="12049125" y="6448425"/>
            <a:ext cx="142875" cy="23177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952735-9F7B-40AF-A7B3-40E1B5550C31}" type="slidenum">
              <a:rPr kumimoji="0" lang="en-US" sz="900" b="0" i="0" u="none" strike="noStrike" kern="1200" cap="none" spc="0" normalizeH="0" baseline="0" noProof="0" smtClean="0">
                <a:ln>
                  <a:noFill/>
                </a:ln>
                <a:solidFill>
                  <a:srgbClr val="FFFFFF">
                    <a:tint val="75000"/>
                    <a:alpha val="50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900" b="0" i="0" u="none" strike="noStrike" kern="1200" cap="none" spc="0" normalizeH="0" baseline="0" noProof="0">
              <a:ln>
                <a:noFill/>
              </a:ln>
              <a:solidFill>
                <a:srgbClr val="FFFFFF">
                  <a:tint val="75000"/>
                  <a:alpha val="50000"/>
                </a:srgbClr>
              </a:solidFill>
              <a:effectLst/>
              <a:uLnTx/>
              <a:uFillTx/>
              <a:latin typeface="Segoe UI"/>
              <a:ea typeface="+mn-ea"/>
              <a:cs typeface="+mn-cs"/>
            </a:endParaRPr>
          </a:p>
        </p:txBody>
      </p:sp>
      <p:sp>
        <p:nvSpPr>
          <p:cNvPr id="9" name="TextBox 8">
            <a:extLst>
              <a:ext uri="{FF2B5EF4-FFF2-40B4-BE49-F238E27FC236}">
                <a16:creationId xmlns:a16="http://schemas.microsoft.com/office/drawing/2014/main" id="{91A6B0E6-7D17-4A6F-B447-92F4470288AD}"/>
              </a:ext>
            </a:extLst>
          </p:cNvPr>
          <p:cNvSpPr txBox="1"/>
          <p:nvPr/>
        </p:nvSpPr>
        <p:spPr>
          <a:xfrm>
            <a:off x="1930835" y="1055786"/>
            <a:ext cx="8258027" cy="738664"/>
          </a:xfrm>
          <a:prstGeom prst="rect">
            <a:avLst/>
          </a:prstGeom>
        </p:spPr>
        <p:txBody>
          <a:bodyPr wrap="square" lIns="0" tIns="0" rIns="0" bIns="0">
            <a:spAutoFit/>
          </a:bodyPr>
          <a:lstStyle>
            <a:defPPr>
              <a:defRPr lang="en-US"/>
            </a:defPPr>
            <a:lvl1pPr lvl="0">
              <a:lnSpc>
                <a:spcPct val="110000"/>
              </a:lnSpc>
              <a:spcBef>
                <a:spcPts val="800"/>
              </a:spcBef>
              <a:spcAft>
                <a:spcPts val="800"/>
              </a:spcAft>
              <a:defRPr kumimoji="0" sz="1000" b="0" i="0" u="none" strike="noStrike" kern="100" cap="none" spc="-50" normalizeH="0" baseline="0">
                <a:ln>
                  <a:noFill/>
                </a:ln>
                <a:effectLst/>
                <a:uLnTx/>
                <a:uFillTx/>
              </a:defRPr>
            </a:lvl1pPr>
          </a:lstStyle>
          <a:p>
            <a:pPr marL="0" marR="0" lvl="0" indent="0" algn="ctr" defTabSz="914400" rtl="0" eaLnBrk="1" fontAlgn="auto" latinLnBrk="0" hangingPunct="1">
              <a:lnSpc>
                <a:spcPct val="100000"/>
              </a:lnSpc>
              <a:spcBef>
                <a:spcPts val="800"/>
              </a:spcBef>
              <a:spcAft>
                <a:spcPts val="800"/>
              </a:spcAft>
              <a:buClrTx/>
              <a:buSzTx/>
              <a:buFontTx/>
              <a:buNone/>
              <a:tabLst/>
              <a:defRPr/>
            </a:pPr>
            <a:r>
              <a:rPr kumimoji="0" lang="en-US" sz="2400" b="0" i="0" u="none" strike="noStrike" kern="100" cap="none" spc="0" normalizeH="0" baseline="0" noProof="0">
                <a:ln>
                  <a:noFill/>
                </a:ln>
                <a:solidFill>
                  <a:schemeClr val="tx1">
                    <a:lumMod val="85000"/>
                    <a:lumOff val="15000"/>
                  </a:schemeClr>
                </a:solidFill>
                <a:effectLst/>
                <a:uLnTx/>
                <a:uFillTx/>
                <a:latin typeface="Segoe UI"/>
                <a:ea typeface="+mn-ea"/>
                <a:cs typeface="+mn-cs"/>
              </a:rPr>
              <a:t>Extracts information from documents and turns unstructured content into business ready structured content</a:t>
            </a:r>
          </a:p>
        </p:txBody>
      </p:sp>
      <p:sp>
        <p:nvSpPr>
          <p:cNvPr id="4" name="Title 6">
            <a:extLst>
              <a:ext uri="{FF2B5EF4-FFF2-40B4-BE49-F238E27FC236}">
                <a16:creationId xmlns:a16="http://schemas.microsoft.com/office/drawing/2014/main" id="{F7B713FA-F808-4B58-B7FC-D25DBA378603}"/>
              </a:ext>
            </a:extLst>
          </p:cNvPr>
          <p:cNvSpPr txBox="1">
            <a:spLocks/>
          </p:cNvSpPr>
          <p:nvPr/>
        </p:nvSpPr>
        <p:spPr>
          <a:xfrm>
            <a:off x="523863" y="4838897"/>
            <a:ext cx="1645920" cy="365760"/>
          </a:xfrm>
          <a:prstGeom prst="rect">
            <a:avLst/>
          </a:prstGeom>
        </p:spPr>
        <p:txBody>
          <a:bodyPr vert="horz" lIns="0" tIns="0" rIns="0" bIns="0" rtlCol="0" anchor="t" anchorCtr="0">
            <a:noAutofit/>
          </a:bodyPr>
          <a:lstStyle>
            <a:defPPr>
              <a:defRPr lang="en-US"/>
            </a:defPPr>
            <a:lvl1pPr marR="0" lvl="0" indent="0" algn="ctr" defTabSz="761970" fontAlgn="auto">
              <a:lnSpc>
                <a:spcPct val="150000"/>
              </a:lnSpc>
              <a:spcBef>
                <a:spcPct val="0"/>
              </a:spcBef>
              <a:spcAft>
                <a:spcPts val="0"/>
              </a:spcAft>
              <a:buClrTx/>
              <a:buSzTx/>
              <a:buFontTx/>
              <a:buNone/>
              <a:tabLst/>
              <a:defRPr kumimoji="0" sz="2000" b="0" i="0" u="none" strike="noStrike" cap="none" spc="0" normalizeH="0" baseline="0">
                <a:ln>
                  <a:noFill/>
                </a:ln>
                <a:solidFill>
                  <a:schemeClr val="accent2"/>
                </a:solidFill>
                <a:effectLst/>
                <a:uLnTx/>
                <a:uFillTx/>
                <a:latin typeface="+mj-lt"/>
                <a:ea typeface="+mj-ea"/>
                <a:cs typeface="+mj-cs"/>
              </a:defRPr>
            </a:lvl1pPr>
          </a:lstStyle>
          <a:p>
            <a:pPr marL="0" marR="0" lvl="0" indent="0" algn="ctr" defTabSz="76197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chemeClr val="accent6">
                    <a:lumMod val="60000"/>
                    <a:lumOff val="40000"/>
                  </a:schemeClr>
                </a:solidFill>
                <a:effectLst/>
                <a:uLnTx/>
                <a:uFillTx/>
                <a:latin typeface="Segoe UI Semibold"/>
                <a:ea typeface="+mj-ea"/>
                <a:cs typeface="+mj-cs"/>
              </a:rPr>
              <a:t>READ</a:t>
            </a:r>
          </a:p>
        </p:txBody>
      </p:sp>
      <p:sp>
        <p:nvSpPr>
          <p:cNvPr id="12" name="TextBox 11">
            <a:extLst>
              <a:ext uri="{FF2B5EF4-FFF2-40B4-BE49-F238E27FC236}">
                <a16:creationId xmlns:a16="http://schemas.microsoft.com/office/drawing/2014/main" id="{2C6FB6CD-9F50-4E91-9B83-572D29463735}"/>
              </a:ext>
            </a:extLst>
          </p:cNvPr>
          <p:cNvSpPr txBox="1"/>
          <p:nvPr/>
        </p:nvSpPr>
        <p:spPr>
          <a:xfrm>
            <a:off x="311357" y="5157038"/>
            <a:ext cx="2070932" cy="12003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NZ" sz="1200" b="0" i="0" u="none" strike="noStrike" kern="100" cap="none" spc="0" normalizeH="0" baseline="0" noProof="0">
                <a:ln>
                  <a:noFill/>
                </a:ln>
                <a:solidFill>
                  <a:schemeClr val="tx1">
                    <a:lumMod val="65000"/>
                    <a:lumOff val="35000"/>
                  </a:schemeClr>
                </a:solidFill>
                <a:effectLst/>
                <a:uLnTx/>
                <a:uFillTx/>
                <a:latin typeface="Segoe UI"/>
                <a:ea typeface="+mn-ea"/>
                <a:cs typeface="+mn-cs"/>
              </a:rPr>
              <a:t>Automatic </a:t>
            </a:r>
            <a:r>
              <a:rPr kumimoji="0" lang="en-NZ" sz="1200" b="0" i="0" u="none" strike="noStrike" kern="100" cap="none" spc="0" normalizeH="0" baseline="0" noProof="0">
                <a:ln>
                  <a:noFill/>
                </a:ln>
                <a:solidFill>
                  <a:srgbClr val="50E6FF"/>
                </a:solidFill>
                <a:effectLst/>
                <a:uLnTx/>
                <a:uFillTx/>
                <a:latin typeface="Segoe UI"/>
                <a:ea typeface="+mn-ea"/>
                <a:cs typeface="+mn-cs"/>
              </a:rPr>
              <a:t>text extraction </a:t>
            </a:r>
            <a:r>
              <a:rPr kumimoji="0" lang="en-NZ" sz="1200" b="0" i="0" u="none" strike="noStrike" kern="100" cap="none" spc="0" normalizeH="0" baseline="0" noProof="0">
                <a:ln>
                  <a:noFill/>
                </a:ln>
                <a:solidFill>
                  <a:schemeClr val="tx1">
                    <a:lumMod val="65000"/>
                    <a:lumOff val="35000"/>
                  </a:schemeClr>
                </a:solidFill>
                <a:effectLst/>
                <a:uLnTx/>
                <a:uFillTx/>
                <a:latin typeface="Segoe UI"/>
                <a:ea typeface="+mn-ea"/>
                <a:cs typeface="+mn-cs"/>
              </a:rPr>
              <a:t>from documents (PDFs, Images, Word, HTML) for </a:t>
            </a:r>
            <a:r>
              <a:rPr kumimoji="0" lang="en-NZ" sz="1200" b="0" i="0" u="none" strike="noStrike" kern="100" cap="none" spc="0" normalizeH="0" baseline="0" noProof="0">
                <a:ln>
                  <a:noFill/>
                </a:ln>
                <a:solidFill>
                  <a:srgbClr val="50E6FF"/>
                </a:solidFill>
                <a:effectLst/>
                <a:uLnTx/>
                <a:uFillTx/>
                <a:latin typeface="Segoe UI"/>
                <a:ea typeface="+mn-ea"/>
                <a:cs typeface="+mn-cs"/>
              </a:rPr>
              <a:t>printed and handwritten </a:t>
            </a:r>
            <a:r>
              <a:rPr kumimoji="0" lang="en-NZ" sz="1200" b="0" i="0" u="none" strike="noStrike" kern="100" cap="none" spc="0" normalizeH="0" baseline="0" noProof="0">
                <a:ln>
                  <a:noFill/>
                </a:ln>
                <a:solidFill>
                  <a:schemeClr val="tx1">
                    <a:lumMod val="65000"/>
                    <a:lumOff val="35000"/>
                  </a:schemeClr>
                </a:solidFill>
                <a:effectLst/>
                <a:uLnTx/>
                <a:uFillTx/>
                <a:latin typeface="Segoe UI"/>
                <a:ea typeface="+mn-ea"/>
                <a:cs typeface="+mn-cs"/>
              </a:rPr>
              <a:t>documents for 164 languages</a:t>
            </a:r>
            <a:endParaRPr kumimoji="0" lang="en-US" sz="1200" b="0" i="0" u="none" strike="noStrike" kern="100" cap="none" spc="0" normalizeH="0" baseline="0" noProof="0">
              <a:ln>
                <a:noFill/>
              </a:ln>
              <a:solidFill>
                <a:schemeClr val="tx1">
                  <a:lumMod val="65000"/>
                  <a:lumOff val="35000"/>
                </a:schemeClr>
              </a:solidFill>
              <a:effectLst/>
              <a:uLnTx/>
              <a:uFillTx/>
              <a:latin typeface="Segoe UI"/>
              <a:ea typeface="+mn-ea"/>
              <a:cs typeface="+mn-cs"/>
            </a:endParaRPr>
          </a:p>
        </p:txBody>
      </p:sp>
      <p:pic>
        <p:nvPicPr>
          <p:cNvPr id="3" name="Picture 6" descr="Pricing - Form Recognizer API | Microsoft Azure">
            <a:extLst>
              <a:ext uri="{FF2B5EF4-FFF2-40B4-BE49-F238E27FC236}">
                <a16:creationId xmlns:a16="http://schemas.microsoft.com/office/drawing/2014/main" id="{8D969F15-E2A5-498E-BDBE-20C7F5BEBCB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16915" y="375396"/>
            <a:ext cx="1333503" cy="700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4422C36E-BEE5-4B74-A1E4-33E2C71E785E}"/>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604599" y="1953520"/>
            <a:ext cx="2152286" cy="2505460"/>
          </a:xfrm>
          <a:prstGeom prst="rect">
            <a:avLst/>
          </a:prstGeom>
        </p:spPr>
      </p:pic>
      <p:sp>
        <p:nvSpPr>
          <p:cNvPr id="17" name="Arrow: Right 16">
            <a:extLst>
              <a:ext uri="{FF2B5EF4-FFF2-40B4-BE49-F238E27FC236}">
                <a16:creationId xmlns:a16="http://schemas.microsoft.com/office/drawing/2014/main" id="{83950093-B29F-4BCF-ABDB-A88AF5C5D5CC}"/>
              </a:ext>
              <a:ext uri="{C183D7F6-B498-43B3-948B-1728B52AA6E4}">
                <adec:decorative xmlns:adec="http://schemas.microsoft.com/office/drawing/2017/decorative" val="1"/>
              </a:ext>
            </a:extLst>
          </p:cNvPr>
          <p:cNvSpPr/>
          <p:nvPr/>
        </p:nvSpPr>
        <p:spPr bwMode="auto">
          <a:xfrm>
            <a:off x="5828662" y="2881163"/>
            <a:ext cx="709346" cy="30677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3" name="Picture 22">
            <a:extLst>
              <a:ext uri="{FF2B5EF4-FFF2-40B4-BE49-F238E27FC236}">
                <a16:creationId xmlns:a16="http://schemas.microsoft.com/office/drawing/2014/main" id="{CAF7F032-AF29-402D-BDF3-24CFB8AD813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598165" y="1966843"/>
            <a:ext cx="2112620" cy="2442189"/>
          </a:xfrm>
          <a:prstGeom prst="rect">
            <a:avLst/>
          </a:prstGeom>
        </p:spPr>
      </p:pic>
      <p:sp>
        <p:nvSpPr>
          <p:cNvPr id="24" name="TextBox 23">
            <a:extLst>
              <a:ext uri="{FF2B5EF4-FFF2-40B4-BE49-F238E27FC236}">
                <a16:creationId xmlns:a16="http://schemas.microsoft.com/office/drawing/2014/main" id="{0E71C932-171A-4A43-A24D-C0DE555DC4BE}"/>
              </a:ext>
            </a:extLst>
          </p:cNvPr>
          <p:cNvSpPr txBox="1"/>
          <p:nvPr/>
        </p:nvSpPr>
        <p:spPr>
          <a:xfrm>
            <a:off x="8770942" y="3207052"/>
            <a:ext cx="2835841"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Structure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Tables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Key Value Pairs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Entities </a:t>
            </a:r>
          </a:p>
        </p:txBody>
      </p:sp>
      <p:sp>
        <p:nvSpPr>
          <p:cNvPr id="25" name="Title 6">
            <a:extLst>
              <a:ext uri="{FF2B5EF4-FFF2-40B4-BE49-F238E27FC236}">
                <a16:creationId xmlns:a16="http://schemas.microsoft.com/office/drawing/2014/main" id="{F9EEE4FF-4E18-4986-8977-872CDF349DA6}"/>
              </a:ext>
            </a:extLst>
          </p:cNvPr>
          <p:cNvSpPr txBox="1">
            <a:spLocks/>
          </p:cNvSpPr>
          <p:nvPr/>
        </p:nvSpPr>
        <p:spPr>
          <a:xfrm>
            <a:off x="2736093" y="4841788"/>
            <a:ext cx="1645920" cy="365760"/>
          </a:xfrm>
          <a:prstGeom prst="rect">
            <a:avLst/>
          </a:prstGeom>
        </p:spPr>
        <p:txBody>
          <a:bodyPr vert="horz" lIns="0" tIns="0" rIns="0" bIns="0" rtlCol="0" anchor="t" anchorCtr="0">
            <a:noAutofit/>
          </a:bodyPr>
          <a:lstStyle>
            <a:defPPr>
              <a:defRPr lang="en-US"/>
            </a:defPPr>
            <a:lvl1pPr marR="0" lvl="0" indent="0" algn="ctr" defTabSz="761970" fontAlgn="auto">
              <a:lnSpc>
                <a:spcPct val="150000"/>
              </a:lnSpc>
              <a:spcBef>
                <a:spcPct val="0"/>
              </a:spcBef>
              <a:spcAft>
                <a:spcPts val="0"/>
              </a:spcAft>
              <a:buClrTx/>
              <a:buSzTx/>
              <a:buFontTx/>
              <a:buNone/>
              <a:tabLst/>
              <a:defRPr kumimoji="0" sz="2000" b="0" i="0" u="none" strike="noStrike" cap="none" spc="0" normalizeH="0" baseline="0">
                <a:ln>
                  <a:noFill/>
                </a:ln>
                <a:solidFill>
                  <a:schemeClr val="accent2"/>
                </a:solidFill>
                <a:effectLst/>
                <a:uLnTx/>
                <a:uFillTx/>
                <a:latin typeface="+mj-lt"/>
                <a:ea typeface="+mj-ea"/>
                <a:cs typeface="+mj-cs"/>
              </a:defRPr>
            </a:lvl1pPr>
          </a:lstStyle>
          <a:p>
            <a:pPr marL="0" marR="0" lvl="0" indent="0" algn="ctr" defTabSz="761970" rtl="0" eaLnBrk="1" fontAlgn="auto" latinLnBrk="0" hangingPunct="1">
              <a:lnSpc>
                <a:spcPct val="100000"/>
              </a:lnSpc>
              <a:spcBef>
                <a:spcPct val="0"/>
              </a:spcBef>
              <a:spcAft>
                <a:spcPts val="0"/>
              </a:spcAft>
              <a:buClrTx/>
              <a:buSzTx/>
              <a:buFontTx/>
              <a:buNone/>
              <a:tabLst/>
              <a:defRPr/>
            </a:pPr>
            <a:r>
              <a:rPr lang="en-US">
                <a:solidFill>
                  <a:schemeClr val="accent6">
                    <a:lumMod val="60000"/>
                    <a:lumOff val="40000"/>
                  </a:schemeClr>
                </a:solidFill>
                <a:latin typeface="Segoe UI Semibold"/>
              </a:rPr>
              <a:t>LAYOUT</a:t>
            </a:r>
          </a:p>
        </p:txBody>
      </p:sp>
      <p:sp>
        <p:nvSpPr>
          <p:cNvPr id="27" name="TextBox 26">
            <a:extLst>
              <a:ext uri="{FF2B5EF4-FFF2-40B4-BE49-F238E27FC236}">
                <a16:creationId xmlns:a16="http://schemas.microsoft.com/office/drawing/2014/main" id="{5E61A266-F010-4293-9D54-100C78D7884A}"/>
              </a:ext>
            </a:extLst>
          </p:cNvPr>
          <p:cNvSpPr txBox="1"/>
          <p:nvPr/>
        </p:nvSpPr>
        <p:spPr>
          <a:xfrm>
            <a:off x="2523587" y="5159929"/>
            <a:ext cx="2070932" cy="830997"/>
          </a:xfrm>
          <a:prstGeom prst="rect">
            <a:avLst/>
          </a:prstGeom>
          <a:noFill/>
        </p:spPr>
        <p:txBody>
          <a:bodyPr wrap="square">
            <a:spAutoFit/>
          </a:bodyPr>
          <a:lstStyle/>
          <a:p>
            <a:pPr algn="ctr" defTabSz="914400">
              <a:spcAft>
                <a:spcPts val="400"/>
              </a:spcAft>
              <a:defRPr/>
            </a:pPr>
            <a:r>
              <a:rPr lang="en-NZ" sz="1200" kern="100">
                <a:solidFill>
                  <a:schemeClr val="tx1">
                    <a:lumMod val="65000"/>
                    <a:lumOff val="35000"/>
                  </a:schemeClr>
                </a:solidFill>
                <a:latin typeface="Segoe UI"/>
              </a:rPr>
              <a:t>Automatic </a:t>
            </a:r>
            <a:r>
              <a:rPr lang="en-NZ" sz="1200" kern="100">
                <a:solidFill>
                  <a:srgbClr val="50E6FF"/>
                </a:solidFill>
                <a:latin typeface="Segoe UI"/>
              </a:rPr>
              <a:t>document structure extraction </a:t>
            </a:r>
            <a:r>
              <a:rPr lang="en-NZ" sz="1200" kern="100">
                <a:solidFill>
                  <a:schemeClr val="tx1">
                    <a:lumMod val="65000"/>
                    <a:lumOff val="35000"/>
                  </a:schemeClr>
                </a:solidFill>
                <a:latin typeface="Segoe UI"/>
              </a:rPr>
              <a:t>– lines, paragraphs, tables, selection marks, barcodes</a:t>
            </a:r>
            <a:endParaRPr lang="en-US" sz="1200" kern="100">
              <a:solidFill>
                <a:schemeClr val="tx1">
                  <a:lumMod val="65000"/>
                  <a:lumOff val="35000"/>
                </a:schemeClr>
              </a:solidFill>
              <a:latin typeface="Segoe UI"/>
            </a:endParaRPr>
          </a:p>
        </p:txBody>
      </p:sp>
      <p:sp>
        <p:nvSpPr>
          <p:cNvPr id="31" name="Title 6">
            <a:extLst>
              <a:ext uri="{FF2B5EF4-FFF2-40B4-BE49-F238E27FC236}">
                <a16:creationId xmlns:a16="http://schemas.microsoft.com/office/drawing/2014/main" id="{28B01649-4B41-49B8-927A-0A4EF7411711}"/>
              </a:ext>
            </a:extLst>
          </p:cNvPr>
          <p:cNvSpPr txBox="1">
            <a:spLocks/>
          </p:cNvSpPr>
          <p:nvPr/>
        </p:nvSpPr>
        <p:spPr>
          <a:xfrm>
            <a:off x="5089621" y="4838897"/>
            <a:ext cx="1645920" cy="365760"/>
          </a:xfrm>
          <a:prstGeom prst="rect">
            <a:avLst/>
          </a:prstGeom>
        </p:spPr>
        <p:txBody>
          <a:bodyPr vert="horz" lIns="0" tIns="0" rIns="0" bIns="0" rtlCol="0" anchor="t" anchorCtr="0">
            <a:noAutofit/>
          </a:bodyPr>
          <a:lstStyle>
            <a:defPPr>
              <a:defRPr lang="en-US"/>
            </a:defPPr>
            <a:lvl1pPr marR="0" lvl="0" indent="0" algn="ctr" defTabSz="761970" fontAlgn="auto">
              <a:lnSpc>
                <a:spcPct val="150000"/>
              </a:lnSpc>
              <a:spcBef>
                <a:spcPct val="0"/>
              </a:spcBef>
              <a:spcAft>
                <a:spcPts val="0"/>
              </a:spcAft>
              <a:buClrTx/>
              <a:buSzTx/>
              <a:buFontTx/>
              <a:buNone/>
              <a:tabLst/>
              <a:defRPr kumimoji="0" sz="2000" b="0" i="0" u="none" strike="noStrike" cap="none" spc="0" normalizeH="0" baseline="0">
                <a:ln>
                  <a:noFill/>
                </a:ln>
                <a:solidFill>
                  <a:schemeClr val="accent2"/>
                </a:solidFill>
                <a:effectLst/>
                <a:uLnTx/>
                <a:uFillTx/>
                <a:latin typeface="+mj-lt"/>
                <a:ea typeface="+mj-ea"/>
                <a:cs typeface="+mj-cs"/>
              </a:defRPr>
            </a:lvl1pPr>
          </a:lstStyle>
          <a:p>
            <a:pPr marL="0" marR="0" lvl="0" indent="0" algn="ctr" defTabSz="761970" rtl="0" eaLnBrk="1" fontAlgn="auto" latinLnBrk="0" hangingPunct="1">
              <a:lnSpc>
                <a:spcPct val="100000"/>
              </a:lnSpc>
              <a:spcBef>
                <a:spcPct val="0"/>
              </a:spcBef>
              <a:spcAft>
                <a:spcPts val="0"/>
              </a:spcAft>
              <a:buClrTx/>
              <a:buSzTx/>
              <a:buFontTx/>
              <a:buNone/>
              <a:tabLst/>
              <a:defRPr/>
            </a:pPr>
            <a:r>
              <a:rPr lang="en-US">
                <a:solidFill>
                  <a:schemeClr val="accent6">
                    <a:lumMod val="60000"/>
                    <a:lumOff val="40000"/>
                  </a:schemeClr>
                </a:solidFill>
                <a:latin typeface="Segoe UI Semibold"/>
              </a:rPr>
              <a:t>DOCUMENT</a:t>
            </a:r>
          </a:p>
        </p:txBody>
      </p:sp>
      <p:sp>
        <p:nvSpPr>
          <p:cNvPr id="33" name="TextBox 32">
            <a:extLst>
              <a:ext uri="{FF2B5EF4-FFF2-40B4-BE49-F238E27FC236}">
                <a16:creationId xmlns:a16="http://schemas.microsoft.com/office/drawing/2014/main" id="{1F0EDC18-767E-42DF-8BBD-413A85BC4C87}"/>
              </a:ext>
            </a:extLst>
          </p:cNvPr>
          <p:cNvSpPr txBox="1"/>
          <p:nvPr/>
        </p:nvSpPr>
        <p:spPr>
          <a:xfrm>
            <a:off x="4877115" y="5157038"/>
            <a:ext cx="2070932" cy="1015663"/>
          </a:xfrm>
          <a:prstGeom prst="rect">
            <a:avLst/>
          </a:prstGeom>
          <a:noFill/>
        </p:spPr>
        <p:txBody>
          <a:bodyPr wrap="square">
            <a:spAutoFit/>
          </a:bodyPr>
          <a:lstStyle/>
          <a:p>
            <a:pPr algn="ctr" defTabSz="914400">
              <a:spcAft>
                <a:spcPts val="400"/>
              </a:spcAft>
              <a:defRPr/>
            </a:pPr>
            <a:r>
              <a:rPr lang="en-NZ" sz="1200" kern="100">
                <a:solidFill>
                  <a:schemeClr val="tx1">
                    <a:lumMod val="65000"/>
                    <a:lumOff val="35000"/>
                  </a:schemeClr>
                </a:solidFill>
                <a:latin typeface="Segoe UI"/>
              </a:rPr>
              <a:t>Automatic document understanding from unstructured and structured documents </a:t>
            </a:r>
            <a:r>
              <a:rPr lang="en-NZ" sz="1200" kern="100">
                <a:solidFill>
                  <a:srgbClr val="50E6FF"/>
                </a:solidFill>
                <a:latin typeface="Segoe UI"/>
              </a:rPr>
              <a:t>extract</a:t>
            </a:r>
            <a:r>
              <a:rPr lang="en-NZ" sz="1200" kern="100">
                <a:solidFill>
                  <a:schemeClr val="tx1">
                    <a:lumMod val="65000"/>
                    <a:lumOff val="35000"/>
                  </a:schemeClr>
                </a:solidFill>
                <a:latin typeface="Segoe UI"/>
              </a:rPr>
              <a:t> </a:t>
            </a:r>
            <a:r>
              <a:rPr lang="en-NZ" sz="1200" kern="100">
                <a:solidFill>
                  <a:srgbClr val="50E6FF"/>
                </a:solidFill>
                <a:latin typeface="Segoe UI"/>
              </a:rPr>
              <a:t>Key value pairs</a:t>
            </a:r>
            <a:r>
              <a:rPr lang="en-NZ" sz="1200" kern="100">
                <a:solidFill>
                  <a:schemeClr val="tx1">
                    <a:lumMod val="65000"/>
                    <a:lumOff val="35000"/>
                  </a:schemeClr>
                </a:solidFill>
                <a:latin typeface="Segoe UI"/>
              </a:rPr>
              <a:t> and entities</a:t>
            </a:r>
            <a:endParaRPr lang="en-US" sz="1200" kern="100">
              <a:solidFill>
                <a:schemeClr val="tx1">
                  <a:lumMod val="65000"/>
                  <a:lumOff val="35000"/>
                </a:schemeClr>
              </a:solidFill>
              <a:latin typeface="Segoe UI"/>
            </a:endParaRPr>
          </a:p>
        </p:txBody>
      </p:sp>
      <p:sp>
        <p:nvSpPr>
          <p:cNvPr id="35" name="Title 6">
            <a:extLst>
              <a:ext uri="{FF2B5EF4-FFF2-40B4-BE49-F238E27FC236}">
                <a16:creationId xmlns:a16="http://schemas.microsoft.com/office/drawing/2014/main" id="{BCF13BF7-6AA6-4D75-86E1-134ADA3B4501}"/>
              </a:ext>
            </a:extLst>
          </p:cNvPr>
          <p:cNvSpPr txBox="1">
            <a:spLocks/>
          </p:cNvSpPr>
          <p:nvPr/>
        </p:nvSpPr>
        <p:spPr>
          <a:xfrm>
            <a:off x="7465752" y="4821691"/>
            <a:ext cx="1645920" cy="365760"/>
          </a:xfrm>
          <a:prstGeom prst="rect">
            <a:avLst/>
          </a:prstGeom>
        </p:spPr>
        <p:txBody>
          <a:bodyPr vert="horz" lIns="0" tIns="0" rIns="0" bIns="0" rtlCol="0" anchor="t" anchorCtr="0">
            <a:noAutofit/>
          </a:bodyPr>
          <a:lstStyle>
            <a:defPPr>
              <a:defRPr lang="en-US"/>
            </a:defPPr>
            <a:lvl1pPr marR="0" lvl="0" indent="0" algn="ctr" defTabSz="761970" fontAlgn="auto">
              <a:lnSpc>
                <a:spcPct val="150000"/>
              </a:lnSpc>
              <a:spcBef>
                <a:spcPct val="0"/>
              </a:spcBef>
              <a:spcAft>
                <a:spcPts val="0"/>
              </a:spcAft>
              <a:buClrTx/>
              <a:buSzTx/>
              <a:buFontTx/>
              <a:buNone/>
              <a:tabLst/>
              <a:defRPr kumimoji="0" sz="2000" b="0" i="0" u="none" strike="noStrike" cap="none" spc="0" normalizeH="0" baseline="0">
                <a:ln>
                  <a:noFill/>
                </a:ln>
                <a:solidFill>
                  <a:schemeClr val="accent2"/>
                </a:solidFill>
                <a:effectLst/>
                <a:uLnTx/>
                <a:uFillTx/>
                <a:latin typeface="+mj-lt"/>
                <a:ea typeface="+mj-ea"/>
                <a:cs typeface="+mj-cs"/>
              </a:defRPr>
            </a:lvl1pPr>
          </a:lstStyle>
          <a:p>
            <a:pPr marL="0" marR="0" lvl="0" indent="0" algn="ctr" defTabSz="761970" rtl="0" eaLnBrk="1" fontAlgn="auto" latinLnBrk="0" hangingPunct="1">
              <a:lnSpc>
                <a:spcPct val="100000"/>
              </a:lnSpc>
              <a:spcBef>
                <a:spcPct val="0"/>
              </a:spcBef>
              <a:spcAft>
                <a:spcPts val="0"/>
              </a:spcAft>
              <a:buClrTx/>
              <a:buSzTx/>
              <a:buFontTx/>
              <a:buNone/>
              <a:tabLst/>
              <a:defRPr/>
            </a:pPr>
            <a:r>
              <a:rPr lang="en-US">
                <a:solidFill>
                  <a:schemeClr val="accent6">
                    <a:lumMod val="60000"/>
                    <a:lumOff val="40000"/>
                  </a:schemeClr>
                </a:solidFill>
                <a:latin typeface="Segoe UI Semibold"/>
              </a:rPr>
              <a:t>PREBUILT</a:t>
            </a:r>
          </a:p>
        </p:txBody>
      </p:sp>
      <p:sp>
        <p:nvSpPr>
          <p:cNvPr id="37" name="TextBox 36">
            <a:extLst>
              <a:ext uri="{FF2B5EF4-FFF2-40B4-BE49-F238E27FC236}">
                <a16:creationId xmlns:a16="http://schemas.microsoft.com/office/drawing/2014/main" id="{E56E6983-069A-417A-A1D7-E5DD2568EE23}"/>
              </a:ext>
            </a:extLst>
          </p:cNvPr>
          <p:cNvSpPr txBox="1"/>
          <p:nvPr/>
        </p:nvSpPr>
        <p:spPr>
          <a:xfrm>
            <a:off x="7253246" y="5139832"/>
            <a:ext cx="2070932" cy="12003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400"/>
              </a:spcAft>
              <a:buClrTx/>
              <a:buSzTx/>
              <a:buFontTx/>
              <a:buNone/>
              <a:tabLst/>
              <a:defRPr/>
            </a:pPr>
            <a:r>
              <a:rPr lang="en-NZ" sz="1200" kern="100">
                <a:solidFill>
                  <a:schemeClr val="tx1">
                    <a:lumMod val="65000"/>
                    <a:lumOff val="35000"/>
                  </a:schemeClr>
                </a:solidFill>
                <a:latin typeface="Segoe UI"/>
              </a:rPr>
              <a:t>Automatic understanding of </a:t>
            </a:r>
            <a:r>
              <a:rPr lang="en-NZ" sz="1200" kern="100">
                <a:solidFill>
                  <a:srgbClr val="50E6FF"/>
                </a:solidFill>
                <a:latin typeface="Segoe UI"/>
              </a:rPr>
              <a:t>Invoices, receipts, business cards, W2, IDs, Health Insurance Cards, Vaccine Cards.</a:t>
            </a:r>
            <a:r>
              <a:rPr kumimoji="0" lang="en-NZ" sz="1200" b="0" i="0" u="none" strike="noStrike" kern="100" cap="none" spc="0" normalizeH="0" baseline="0" noProof="0">
                <a:ln>
                  <a:noFill/>
                </a:ln>
                <a:solidFill>
                  <a:srgbClr val="50E6FF"/>
                </a:solidFill>
                <a:effectLst/>
                <a:uLnTx/>
                <a:uFillTx/>
                <a:latin typeface="Segoe UI"/>
                <a:ea typeface="+mn-ea"/>
                <a:cs typeface="+mn-cs"/>
              </a:rPr>
              <a:t>* </a:t>
            </a:r>
            <a:r>
              <a:rPr kumimoji="0" lang="en-NZ" sz="1200" b="0" i="0" u="none" strike="noStrike" kern="100" cap="none" spc="0" normalizeH="0" baseline="0" noProof="0">
                <a:ln>
                  <a:noFill/>
                </a:ln>
                <a:solidFill>
                  <a:srgbClr val="FFFFFF"/>
                </a:solidFill>
                <a:effectLst/>
                <a:uLnTx/>
                <a:uFillTx/>
                <a:latin typeface="Segoe UI"/>
                <a:ea typeface="+mn-ea"/>
                <a:cs typeface="+mn-cs"/>
              </a:rPr>
              <a:t>and lots more coming soon</a:t>
            </a:r>
            <a:endParaRPr kumimoji="0" lang="en-US" sz="1200" b="0" i="0" u="none" strike="noStrike" kern="100" cap="none" spc="0" normalizeH="0" baseline="0" noProof="0">
              <a:ln>
                <a:noFill/>
              </a:ln>
              <a:solidFill>
                <a:srgbClr val="FFFFFF"/>
              </a:solidFill>
              <a:effectLst/>
              <a:uLnTx/>
              <a:uFillTx/>
              <a:latin typeface="Segoe UI"/>
              <a:ea typeface="+mn-ea"/>
              <a:cs typeface="+mn-cs"/>
            </a:endParaRPr>
          </a:p>
        </p:txBody>
      </p:sp>
      <p:sp>
        <p:nvSpPr>
          <p:cNvPr id="39" name="Title 6">
            <a:extLst>
              <a:ext uri="{FF2B5EF4-FFF2-40B4-BE49-F238E27FC236}">
                <a16:creationId xmlns:a16="http://schemas.microsoft.com/office/drawing/2014/main" id="{C9CB1F0B-A738-4CF9-AFDF-D32EBD82611B}"/>
              </a:ext>
            </a:extLst>
          </p:cNvPr>
          <p:cNvSpPr txBox="1">
            <a:spLocks/>
          </p:cNvSpPr>
          <p:nvPr/>
        </p:nvSpPr>
        <p:spPr>
          <a:xfrm>
            <a:off x="9841883" y="4819175"/>
            <a:ext cx="1645920" cy="365760"/>
          </a:xfrm>
          <a:prstGeom prst="rect">
            <a:avLst/>
          </a:prstGeom>
        </p:spPr>
        <p:txBody>
          <a:bodyPr vert="horz" lIns="0" tIns="0" rIns="0" bIns="0" rtlCol="0" anchor="t" anchorCtr="0">
            <a:noAutofit/>
          </a:bodyPr>
          <a:lstStyle>
            <a:defPPr>
              <a:defRPr lang="en-US"/>
            </a:defPPr>
            <a:lvl1pPr marR="0" lvl="0" indent="0" algn="ctr" defTabSz="761970" fontAlgn="auto">
              <a:lnSpc>
                <a:spcPct val="150000"/>
              </a:lnSpc>
              <a:spcBef>
                <a:spcPct val="0"/>
              </a:spcBef>
              <a:spcAft>
                <a:spcPts val="0"/>
              </a:spcAft>
              <a:buClrTx/>
              <a:buSzTx/>
              <a:buFontTx/>
              <a:buNone/>
              <a:tabLst/>
              <a:defRPr kumimoji="0" sz="2000" b="0" i="0" u="none" strike="noStrike" cap="none" spc="0" normalizeH="0" baseline="0">
                <a:ln>
                  <a:noFill/>
                </a:ln>
                <a:solidFill>
                  <a:schemeClr val="accent2"/>
                </a:solidFill>
                <a:effectLst/>
                <a:uLnTx/>
                <a:uFillTx/>
                <a:latin typeface="+mj-lt"/>
                <a:ea typeface="+mj-ea"/>
                <a:cs typeface="+mj-cs"/>
              </a:defRPr>
            </a:lvl1pPr>
          </a:lstStyle>
          <a:p>
            <a:pPr marL="0" marR="0" lvl="0" indent="0" algn="ctr" defTabSz="761970" rtl="0" eaLnBrk="1" fontAlgn="auto" latinLnBrk="0" hangingPunct="1">
              <a:lnSpc>
                <a:spcPct val="100000"/>
              </a:lnSpc>
              <a:spcBef>
                <a:spcPct val="0"/>
              </a:spcBef>
              <a:spcAft>
                <a:spcPts val="0"/>
              </a:spcAft>
              <a:buClrTx/>
              <a:buSzTx/>
              <a:buFontTx/>
              <a:buNone/>
              <a:tabLst/>
              <a:defRPr/>
            </a:pPr>
            <a:r>
              <a:rPr lang="en-US">
                <a:solidFill>
                  <a:schemeClr val="accent6">
                    <a:lumMod val="60000"/>
                    <a:lumOff val="40000"/>
                  </a:schemeClr>
                </a:solidFill>
                <a:latin typeface="Segoe UI Semibold"/>
              </a:rPr>
              <a:t>CUSTOM</a:t>
            </a:r>
          </a:p>
        </p:txBody>
      </p:sp>
      <p:sp>
        <p:nvSpPr>
          <p:cNvPr id="41" name="TextBox 40">
            <a:extLst>
              <a:ext uri="{FF2B5EF4-FFF2-40B4-BE49-F238E27FC236}">
                <a16:creationId xmlns:a16="http://schemas.microsoft.com/office/drawing/2014/main" id="{A01285B8-9D52-4692-82F7-1FD3DDC168D9}"/>
              </a:ext>
            </a:extLst>
          </p:cNvPr>
          <p:cNvSpPr txBox="1"/>
          <p:nvPr/>
        </p:nvSpPr>
        <p:spPr>
          <a:xfrm>
            <a:off x="9629377" y="5137316"/>
            <a:ext cx="2070932"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400"/>
              </a:spcAft>
              <a:buClrTx/>
              <a:buSzTx/>
              <a:buFontTx/>
              <a:buNone/>
              <a:tabLst/>
              <a:defRPr/>
            </a:pPr>
            <a:r>
              <a:rPr lang="en-NZ" sz="1200" kern="100">
                <a:solidFill>
                  <a:schemeClr val="tx1">
                    <a:lumMod val="65000"/>
                    <a:lumOff val="35000"/>
                  </a:schemeClr>
                </a:solidFill>
                <a:latin typeface="Segoe UI"/>
              </a:rPr>
              <a:t>Train a </a:t>
            </a:r>
            <a:r>
              <a:rPr lang="en-NZ" sz="1200" kern="100">
                <a:solidFill>
                  <a:srgbClr val="50E6FF"/>
                </a:solidFill>
                <a:latin typeface="Segoe UI"/>
              </a:rPr>
              <a:t>custom model tailored to your documents</a:t>
            </a:r>
            <a:r>
              <a:rPr lang="en-NZ" sz="1200" kern="100">
                <a:solidFill>
                  <a:schemeClr val="tx1">
                    <a:lumMod val="65000"/>
                    <a:lumOff val="35000"/>
                  </a:schemeClr>
                </a:solidFill>
                <a:latin typeface="Segoe UI"/>
              </a:rPr>
              <a:t>. Get started with 5 documents only</a:t>
            </a:r>
            <a:endParaRPr lang="en-US" sz="1200" kern="100">
              <a:solidFill>
                <a:schemeClr val="tx1">
                  <a:lumMod val="65000"/>
                  <a:lumOff val="35000"/>
                </a:schemeClr>
              </a:solidFill>
              <a:latin typeface="Segoe UI"/>
            </a:endParaRPr>
          </a:p>
        </p:txBody>
      </p:sp>
    </p:spTree>
    <p:extLst>
      <p:ext uri="{BB962C8B-B14F-4D97-AF65-F5344CB8AC3E}">
        <p14:creationId xmlns:p14="http://schemas.microsoft.com/office/powerpoint/2010/main" val="78719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010BF-FA4D-4AD2-96E8-15A9651E08CE}"/>
              </a:ext>
            </a:extLst>
          </p:cNvPr>
          <p:cNvSpPr>
            <a:spLocks noGrp="1"/>
          </p:cNvSpPr>
          <p:nvPr>
            <p:ph type="title"/>
          </p:nvPr>
        </p:nvSpPr>
        <p:spPr>
          <a:noFill/>
          <a:ln w="10795" cap="flat" cmpd="sng" algn="ctr">
            <a:noFill/>
            <a:prstDash val="solid"/>
          </a:ln>
          <a:effectLst/>
        </p:spPr>
        <p:txBody>
          <a:bodyPr rtlCol="0" anchor="ctr">
            <a:normAutofit/>
          </a:bodyPr>
          <a:lstStyle/>
          <a:p>
            <a:pPr defTabSz="914400">
              <a:spcBef>
                <a:spcPts val="0"/>
              </a:spcBef>
            </a:pPr>
            <a:r>
              <a:rPr lang="en-US" b="1" kern="0" spc="0">
                <a:ln>
                  <a:noFill/>
                </a:ln>
                <a:solidFill>
                  <a:srgbClr val="FFFFFF"/>
                </a:solidFill>
                <a:latin typeface="Segoe UI"/>
                <a:cs typeface="+mn-cs"/>
              </a:rPr>
              <a:t>How it works</a:t>
            </a:r>
          </a:p>
        </p:txBody>
      </p:sp>
      <p:sp>
        <p:nvSpPr>
          <p:cNvPr id="3" name="Date Placeholder 2">
            <a:extLst>
              <a:ext uri="{FF2B5EF4-FFF2-40B4-BE49-F238E27FC236}">
                <a16:creationId xmlns:a16="http://schemas.microsoft.com/office/drawing/2014/main" id="{A4FB9384-C56E-4496-87A1-B6444816E266}"/>
              </a:ext>
            </a:extLst>
          </p:cNvPr>
          <p:cNvSpPr>
            <a:spLocks noGrp="1"/>
          </p:cNvSpPr>
          <p:nvPr>
            <p:ph type="dt" sz="half" idx="10"/>
          </p:nvPr>
        </p:nvSpPr>
        <p:spPr>
          <a:xfrm>
            <a:off x="11417300" y="6448425"/>
            <a:ext cx="774700" cy="23177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tint val="75000"/>
                    <a:alpha val="50000"/>
                  </a:srgbClr>
                </a:solidFill>
                <a:effectLst/>
                <a:uLnTx/>
                <a:uFillTx/>
                <a:latin typeface="Segoe UI"/>
                <a:ea typeface="+mn-ea"/>
                <a:cs typeface="+mn-cs"/>
              </a:rPr>
              <a:t>CONFIDENTIAL</a:t>
            </a:r>
          </a:p>
        </p:txBody>
      </p:sp>
      <p:sp>
        <p:nvSpPr>
          <p:cNvPr id="4" name="Footer Placeholder 3">
            <a:extLst>
              <a:ext uri="{FF2B5EF4-FFF2-40B4-BE49-F238E27FC236}">
                <a16:creationId xmlns:a16="http://schemas.microsoft.com/office/drawing/2014/main" id="{55534DE8-B73E-4DBB-9460-1A44FFC76FFF}"/>
              </a:ext>
            </a:extLst>
          </p:cNvPr>
          <p:cNvSpPr>
            <a:spLocks noGrp="1"/>
          </p:cNvSpPr>
          <p:nvPr>
            <p:ph type="ftr" sz="quarter" idx="11"/>
          </p:nvPr>
        </p:nvSpPr>
        <p:spPr>
          <a:xfrm>
            <a:off x="0" y="6448425"/>
            <a:ext cx="1852613" cy="23177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tint val="75000"/>
                    <a:alpha val="50000"/>
                  </a:srgbClr>
                </a:solidFill>
                <a:effectLst/>
                <a:uLnTx/>
                <a:uFillTx/>
                <a:latin typeface="Segoe UI"/>
                <a:ea typeface="+mn-ea"/>
                <a:cs typeface="+mn-cs"/>
              </a:rPr>
              <a:t>Microsoft Azure | Cognitive Services</a:t>
            </a:r>
          </a:p>
        </p:txBody>
      </p:sp>
      <p:sp>
        <p:nvSpPr>
          <p:cNvPr id="5" name="Slide Number Placeholder 4">
            <a:extLst>
              <a:ext uri="{FF2B5EF4-FFF2-40B4-BE49-F238E27FC236}">
                <a16:creationId xmlns:a16="http://schemas.microsoft.com/office/drawing/2014/main" id="{4AACD4B7-F4BB-4184-8F8D-7EC924AA36FE}"/>
              </a:ext>
            </a:extLst>
          </p:cNvPr>
          <p:cNvSpPr>
            <a:spLocks noGrp="1"/>
          </p:cNvSpPr>
          <p:nvPr>
            <p:ph type="sldNum" sz="quarter" idx="12"/>
          </p:nvPr>
        </p:nvSpPr>
        <p:spPr>
          <a:xfrm>
            <a:off x="12049125" y="6448425"/>
            <a:ext cx="142875" cy="23177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952735-9F7B-40AF-A7B3-40E1B5550C31}" type="slidenum">
              <a:rPr kumimoji="0" lang="en-US" sz="900" b="0" i="0" u="none" strike="noStrike" kern="1200" cap="none" spc="0" normalizeH="0" baseline="0" noProof="0" smtClean="0">
                <a:ln>
                  <a:noFill/>
                </a:ln>
                <a:solidFill>
                  <a:srgbClr val="FFFFFF">
                    <a:tint val="75000"/>
                    <a:alpha val="50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900" b="0" i="0" u="none" strike="noStrike" kern="1200" cap="none" spc="0" normalizeH="0" baseline="0" noProof="0">
              <a:ln>
                <a:noFill/>
              </a:ln>
              <a:solidFill>
                <a:srgbClr val="FFFFFF">
                  <a:tint val="75000"/>
                  <a:alpha val="50000"/>
                </a:srgbClr>
              </a:solidFill>
              <a:effectLst/>
              <a:uLnTx/>
              <a:uFillTx/>
              <a:latin typeface="Segoe UI"/>
              <a:ea typeface="+mn-ea"/>
              <a:cs typeface="+mn-cs"/>
            </a:endParaRPr>
          </a:p>
        </p:txBody>
      </p:sp>
      <p:sp>
        <p:nvSpPr>
          <p:cNvPr id="6" name="TextBox 5">
            <a:extLst>
              <a:ext uri="{FF2B5EF4-FFF2-40B4-BE49-F238E27FC236}">
                <a16:creationId xmlns:a16="http://schemas.microsoft.com/office/drawing/2014/main" id="{B32B901E-AD65-4EC2-9F94-5DBEA0890242}"/>
              </a:ext>
            </a:extLst>
          </p:cNvPr>
          <p:cNvSpPr txBox="1"/>
          <p:nvPr/>
        </p:nvSpPr>
        <p:spPr>
          <a:xfrm>
            <a:off x="379015" y="1283687"/>
            <a:ext cx="2058256"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Ingest Documents</a:t>
            </a:r>
          </a:p>
        </p:txBody>
      </p:sp>
      <p:grpSp>
        <p:nvGrpSpPr>
          <p:cNvPr id="12" name="Group 11" descr="Input format">
            <a:extLst>
              <a:ext uri="{FF2B5EF4-FFF2-40B4-BE49-F238E27FC236}">
                <a16:creationId xmlns:a16="http://schemas.microsoft.com/office/drawing/2014/main" id="{4BE1F644-4BCC-4964-90D4-EB58E66B6C05}"/>
              </a:ext>
            </a:extLst>
          </p:cNvPr>
          <p:cNvGrpSpPr/>
          <p:nvPr/>
        </p:nvGrpSpPr>
        <p:grpSpPr>
          <a:xfrm>
            <a:off x="900202" y="1731235"/>
            <a:ext cx="695703" cy="840557"/>
            <a:chOff x="900202" y="1731235"/>
            <a:chExt cx="695703" cy="840557"/>
          </a:xfrm>
        </p:grpSpPr>
        <p:pic>
          <p:nvPicPr>
            <p:cNvPr id="1026" name="Picture 2" descr="Image icon - Free download on Iconfinder">
              <a:extLst>
                <a:ext uri="{FF2B5EF4-FFF2-40B4-BE49-F238E27FC236}">
                  <a16:creationId xmlns:a16="http://schemas.microsoft.com/office/drawing/2014/main" id="{213C14A5-DFBB-43A6-A183-9F5F9AC9521C}"/>
                </a:ext>
              </a:extLst>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00202" y="1731235"/>
              <a:ext cx="695703" cy="6957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AEFBAD0-2A53-47B3-B5CF-FA26A88A30FA}"/>
                </a:ext>
              </a:extLst>
            </p:cNvPr>
            <p:cNvSpPr txBox="1"/>
            <p:nvPr/>
          </p:nvSpPr>
          <p:spPr>
            <a:xfrm>
              <a:off x="938088" y="2325571"/>
              <a:ext cx="644407"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images</a:t>
              </a:r>
            </a:p>
          </p:txBody>
        </p:sp>
      </p:grpSp>
      <p:grpSp>
        <p:nvGrpSpPr>
          <p:cNvPr id="14" name="Group 13" descr="Input format">
            <a:extLst>
              <a:ext uri="{FF2B5EF4-FFF2-40B4-BE49-F238E27FC236}">
                <a16:creationId xmlns:a16="http://schemas.microsoft.com/office/drawing/2014/main" id="{AE49AEAD-8645-4819-88F1-B97E3534893B}"/>
              </a:ext>
            </a:extLst>
          </p:cNvPr>
          <p:cNvGrpSpPr/>
          <p:nvPr/>
        </p:nvGrpSpPr>
        <p:grpSpPr>
          <a:xfrm>
            <a:off x="896586" y="2782008"/>
            <a:ext cx="827459" cy="1039558"/>
            <a:chOff x="814450" y="2702779"/>
            <a:chExt cx="891682" cy="1149218"/>
          </a:xfrm>
        </p:grpSpPr>
        <p:pic>
          <p:nvPicPr>
            <p:cNvPr id="1028" name="Picture 4" descr="PDF Icon Outline - Icon Shop - Download free icons for commercial use">
              <a:extLst>
                <a:ext uri="{FF2B5EF4-FFF2-40B4-BE49-F238E27FC236}">
                  <a16:creationId xmlns:a16="http://schemas.microsoft.com/office/drawing/2014/main" id="{F2467E83-683E-4636-A0E2-FA6286CE74FB}"/>
                </a:ext>
              </a:extLst>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4450" y="2702779"/>
              <a:ext cx="891682" cy="89168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368899C-1058-4A92-B482-FCAD3EDA68CB}"/>
                </a:ext>
              </a:extLst>
            </p:cNvPr>
            <p:cNvSpPr txBox="1"/>
            <p:nvPr/>
          </p:nvSpPr>
          <p:spPr>
            <a:xfrm>
              <a:off x="1079953" y="3605776"/>
              <a:ext cx="360676"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PDF</a:t>
              </a:r>
            </a:p>
          </p:txBody>
        </p:sp>
      </p:grpSp>
      <p:grpSp>
        <p:nvGrpSpPr>
          <p:cNvPr id="15" name="Group 14" descr="Input format">
            <a:extLst>
              <a:ext uri="{FF2B5EF4-FFF2-40B4-BE49-F238E27FC236}">
                <a16:creationId xmlns:a16="http://schemas.microsoft.com/office/drawing/2014/main" id="{86CA236A-B364-457E-AB88-35161091305A}"/>
              </a:ext>
            </a:extLst>
          </p:cNvPr>
          <p:cNvGrpSpPr/>
          <p:nvPr/>
        </p:nvGrpSpPr>
        <p:grpSpPr>
          <a:xfrm>
            <a:off x="745655" y="3948678"/>
            <a:ext cx="933738" cy="1052641"/>
            <a:chOff x="662167" y="3851997"/>
            <a:chExt cx="1039558" cy="1250156"/>
          </a:xfrm>
        </p:grpSpPr>
        <p:pic>
          <p:nvPicPr>
            <p:cNvPr id="1030" name="Picture 6">
              <a:extLst>
                <a:ext uri="{FF2B5EF4-FFF2-40B4-BE49-F238E27FC236}">
                  <a16:creationId xmlns:a16="http://schemas.microsoft.com/office/drawing/2014/main" id="{52A13CAF-51FE-4665-A9C3-386E91A2F695}"/>
                </a:ext>
              </a:extLst>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2167" y="3851997"/>
              <a:ext cx="1039558" cy="103955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804A889-AB5F-4BEE-8C1D-5DFB8CB48344}"/>
                </a:ext>
              </a:extLst>
            </p:cNvPr>
            <p:cNvSpPr txBox="1"/>
            <p:nvPr/>
          </p:nvSpPr>
          <p:spPr>
            <a:xfrm>
              <a:off x="1009011" y="4855932"/>
              <a:ext cx="497316"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Word</a:t>
              </a:r>
            </a:p>
          </p:txBody>
        </p:sp>
      </p:grpSp>
      <p:grpSp>
        <p:nvGrpSpPr>
          <p:cNvPr id="16" name="Group 15" descr="Input format">
            <a:extLst>
              <a:ext uri="{FF2B5EF4-FFF2-40B4-BE49-F238E27FC236}">
                <a16:creationId xmlns:a16="http://schemas.microsoft.com/office/drawing/2014/main" id="{D761636F-C11F-4397-A41F-226A76D2B449}"/>
              </a:ext>
            </a:extLst>
          </p:cNvPr>
          <p:cNvGrpSpPr/>
          <p:nvPr/>
        </p:nvGrpSpPr>
        <p:grpSpPr>
          <a:xfrm>
            <a:off x="882081" y="5213505"/>
            <a:ext cx="797312" cy="1110288"/>
            <a:chOff x="882081" y="5198741"/>
            <a:chExt cx="819644" cy="1124716"/>
          </a:xfrm>
        </p:grpSpPr>
        <p:pic>
          <p:nvPicPr>
            <p:cNvPr id="1032" name="Picture 8" descr="HTML Icon Outline - Icon Shop - Download free icons for commercial use">
              <a:extLst>
                <a:ext uri="{FF2B5EF4-FFF2-40B4-BE49-F238E27FC236}">
                  <a16:creationId xmlns:a16="http://schemas.microsoft.com/office/drawing/2014/main" id="{940A7507-9845-4370-85D3-EFD197636D85}"/>
                </a:ext>
              </a:extLst>
            </p:cNvP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2081" y="5198741"/>
              <a:ext cx="819644" cy="81964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A8EBA96-A5DE-4D57-87A4-CB7192AA6999}"/>
                </a:ext>
              </a:extLst>
            </p:cNvPr>
            <p:cNvSpPr txBox="1"/>
            <p:nvPr/>
          </p:nvSpPr>
          <p:spPr>
            <a:xfrm>
              <a:off x="896887" y="5980504"/>
              <a:ext cx="790032" cy="34295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HTML</a:t>
              </a:r>
            </a:p>
          </p:txBody>
        </p:sp>
      </p:grpSp>
      <p:sp>
        <p:nvSpPr>
          <p:cNvPr id="18" name="Arrow: Right 17">
            <a:extLst>
              <a:ext uri="{FF2B5EF4-FFF2-40B4-BE49-F238E27FC236}">
                <a16:creationId xmlns:a16="http://schemas.microsoft.com/office/drawing/2014/main" id="{95BD1674-60B3-4BE8-9E76-8921AAA5A436}"/>
              </a:ext>
              <a:ext uri="{C183D7F6-B498-43B3-948B-1728B52AA6E4}">
                <adec:decorative xmlns:adec="http://schemas.microsoft.com/office/drawing/2017/decorative" val="1"/>
              </a:ext>
            </a:extLst>
          </p:cNvPr>
          <p:cNvSpPr/>
          <p:nvPr/>
        </p:nvSpPr>
        <p:spPr bwMode="auto">
          <a:xfrm>
            <a:off x="1761931" y="3588603"/>
            <a:ext cx="734363" cy="46697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CCB7DD56-8D1F-428A-981A-8D4CD0110181}"/>
              </a:ext>
              <a:ext uri="{C183D7F6-B498-43B3-948B-1728B52AA6E4}">
                <adec:decorative xmlns:adec="http://schemas.microsoft.com/office/drawing/2017/decorative" val="1"/>
              </a:ext>
            </a:extLst>
          </p:cNvPr>
          <p:cNvSpPr/>
          <p:nvPr/>
        </p:nvSpPr>
        <p:spPr>
          <a:xfrm>
            <a:off x="2717244" y="2195541"/>
            <a:ext cx="2264679" cy="4181996"/>
          </a:xfrm>
          <a:prstGeom prst="rect">
            <a:avLst/>
          </a:prstGeom>
          <a:noFill/>
          <a:ln w="10795" cap="flat" cmpd="sng" algn="ctr">
            <a:solidFill>
              <a:schemeClr val="tx1">
                <a:lumMod val="50000"/>
                <a:lumOff val="50000"/>
              </a:scheme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Rectangle 19">
            <a:extLst>
              <a:ext uri="{FF2B5EF4-FFF2-40B4-BE49-F238E27FC236}">
                <a16:creationId xmlns:a16="http://schemas.microsoft.com/office/drawing/2014/main" id="{D1852DCF-8E23-47A3-86D4-82B4FD2B4FC4}"/>
              </a:ext>
            </a:extLst>
          </p:cNvPr>
          <p:cNvSpPr/>
          <p:nvPr/>
        </p:nvSpPr>
        <p:spPr>
          <a:xfrm>
            <a:off x="2761896" y="2306082"/>
            <a:ext cx="2140683" cy="804763"/>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t>Pre-Processing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t>de-noising (improve resolution), background noise, watermarks removal</a:t>
            </a:r>
            <a:br>
              <a:rPr kumimoji="0" lang="en-US" sz="1000" b="0" i="0" u="none" strike="noStrike" kern="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br>
            <a:endParaRPr kumimoji="0" lang="en-US" sz="1000" b="0" i="0" u="none" strike="noStrike" kern="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endParaRPr>
          </a:p>
        </p:txBody>
      </p:sp>
      <p:sp>
        <p:nvSpPr>
          <p:cNvPr id="21" name="Rectangle 20">
            <a:extLst>
              <a:ext uri="{FF2B5EF4-FFF2-40B4-BE49-F238E27FC236}">
                <a16:creationId xmlns:a16="http://schemas.microsoft.com/office/drawing/2014/main" id="{0C719175-EF9B-4C88-9D19-11E60EE6FC57}"/>
              </a:ext>
            </a:extLst>
          </p:cNvPr>
          <p:cNvSpPr/>
          <p:nvPr/>
        </p:nvSpPr>
        <p:spPr>
          <a:xfrm>
            <a:off x="2771961" y="3221386"/>
            <a:ext cx="2140683" cy="857207"/>
          </a:xfrm>
          <a:prstGeom prst="rect">
            <a:avLst/>
          </a:prstGeom>
          <a:noFill/>
          <a:ln w="6350" cap="flat" cmpd="sng" algn="ctr">
            <a:solidFill>
              <a:srgbClr val="FFFFFF"/>
            </a:solidFill>
            <a:prstDash val="solid"/>
          </a:ln>
          <a:effectLst/>
        </p:spPr>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chemeClr val="tx1">
                    <a:lumMod val="65000"/>
                    <a:lumOff val="35000"/>
                  </a:schemeClr>
                </a:solidFill>
                <a:effectLst/>
                <a:uLnTx/>
                <a:uFillTx/>
                <a:latin typeface="Segoe UI"/>
                <a:ea typeface="+mn-ea"/>
                <a:cs typeface="Segoe UI"/>
              </a:rPr>
              <a:t>Text Extraction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65000"/>
                    <a:lumOff val="35000"/>
                  </a:schemeClr>
                </a:solidFill>
                <a:effectLst/>
                <a:uLnTx/>
                <a:uFillTx/>
                <a:latin typeface="Segoe UI"/>
                <a:ea typeface="+mn-ea"/>
                <a:cs typeface="Segoe UI"/>
              </a:rPr>
              <a:t>Character, word, line, blocks read order bounding boxes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65000"/>
                    <a:lumOff val="35000"/>
                  </a:schemeClr>
                </a:solidFill>
                <a:effectLst/>
                <a:uLnTx/>
                <a:uFillTx/>
                <a:latin typeface="Segoe UI"/>
                <a:ea typeface="+mn-ea"/>
                <a:cs typeface="Segoe UI"/>
              </a:rPr>
              <a:t>handwritten \ printed</a:t>
            </a:r>
            <a:endParaRPr kumimoji="0" lang="en-US" sz="18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sp>
        <p:nvSpPr>
          <p:cNvPr id="22" name="Rectangle 21">
            <a:extLst>
              <a:ext uri="{FF2B5EF4-FFF2-40B4-BE49-F238E27FC236}">
                <a16:creationId xmlns:a16="http://schemas.microsoft.com/office/drawing/2014/main" id="{9B375638-ED20-45DF-A47D-8C3B079A894F}"/>
              </a:ext>
            </a:extLst>
          </p:cNvPr>
          <p:cNvSpPr/>
          <p:nvPr/>
        </p:nvSpPr>
        <p:spPr>
          <a:xfrm>
            <a:off x="2761896" y="4169223"/>
            <a:ext cx="2150748" cy="935216"/>
          </a:xfrm>
          <a:prstGeom prst="rect">
            <a:avLst/>
          </a:prstGeom>
          <a:noFill/>
          <a:ln w="6350" cap="flat" cmpd="sng" algn="ctr">
            <a:solidFill>
              <a:srgbClr val="FFFFFF"/>
            </a:solidFill>
            <a:prstDash val="solid"/>
          </a:ln>
          <a:effectLst/>
        </p:spPr>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chemeClr val="tx1">
                    <a:lumMod val="65000"/>
                    <a:lumOff val="35000"/>
                  </a:schemeClr>
                </a:solidFill>
                <a:effectLst/>
                <a:uLnTx/>
                <a:uFillTx/>
                <a:latin typeface="Segoe UI"/>
                <a:ea typeface="+mn-ea"/>
                <a:cs typeface="Segoe UI"/>
              </a:rPr>
              <a:t>Segment analysis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65000"/>
                    <a:lumOff val="35000"/>
                  </a:schemeClr>
                </a:solidFill>
                <a:effectLst/>
                <a:uLnTx/>
                <a:uFillTx/>
                <a:latin typeface="Segoe UI"/>
                <a:ea typeface="+mn-ea"/>
                <a:cs typeface="Segoe UI"/>
              </a:rPr>
              <a:t>Paragraphs, sections, headers, table of contents etc. </a:t>
            </a:r>
            <a:endParaRPr kumimoji="0" lang="en-US" sz="18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9C2498BF-2AF8-46C8-8B1B-9539FDA1111F}"/>
              </a:ext>
            </a:extLst>
          </p:cNvPr>
          <p:cNvSpPr/>
          <p:nvPr/>
        </p:nvSpPr>
        <p:spPr>
          <a:xfrm>
            <a:off x="2761896" y="5195069"/>
            <a:ext cx="2150748" cy="967748"/>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chemeClr val="tx1">
                    <a:lumMod val="65000"/>
                    <a:lumOff val="35000"/>
                  </a:schemeClr>
                </a:solidFill>
                <a:effectLst/>
                <a:uLnTx/>
                <a:uFillTx/>
                <a:latin typeface="Segoe UI"/>
                <a:ea typeface="+mn-ea"/>
                <a:cs typeface="Segoe UI"/>
              </a:rPr>
              <a:t>Structure Recognition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solidFill>
                <a:schemeClr val="tx1">
                  <a:lumMod val="65000"/>
                  <a:lumOff val="35000"/>
                </a:schemeClr>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t>Tables, selection Marks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t>Barcodes, images</a:t>
            </a:r>
            <a:endParaRPr kumimoji="0" lang="en-US" sz="10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76E3366F-8CE8-4225-AB7B-8FAE460047F1}"/>
              </a:ext>
            </a:extLst>
          </p:cNvPr>
          <p:cNvSpPr txBox="1"/>
          <p:nvPr/>
        </p:nvSpPr>
        <p:spPr>
          <a:xfrm>
            <a:off x="3200500" y="1826209"/>
            <a:ext cx="1126417"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6"/>
                </a:solidFill>
                <a:effectLst/>
                <a:uLnTx/>
                <a:uFillTx/>
                <a:latin typeface="Segoe UI"/>
                <a:ea typeface="+mn-ea"/>
                <a:cs typeface="Segoe UI" panose="020B0502040204020203" pitchFamily="34" charset="0"/>
              </a:rPr>
              <a:t>Layout</a:t>
            </a:r>
          </a:p>
        </p:txBody>
      </p:sp>
      <p:sp>
        <p:nvSpPr>
          <p:cNvPr id="28" name="Rectangle 27">
            <a:extLst>
              <a:ext uri="{FF2B5EF4-FFF2-40B4-BE49-F238E27FC236}">
                <a16:creationId xmlns:a16="http://schemas.microsoft.com/office/drawing/2014/main" id="{BE71B0EE-0951-41F1-817E-A1556CD2B8EF}"/>
              </a:ext>
              <a:ext uri="{C183D7F6-B498-43B3-948B-1728B52AA6E4}">
                <adec:decorative xmlns:adec="http://schemas.microsoft.com/office/drawing/2017/decorative" val="1"/>
              </a:ext>
            </a:extLst>
          </p:cNvPr>
          <p:cNvSpPr/>
          <p:nvPr/>
        </p:nvSpPr>
        <p:spPr>
          <a:xfrm>
            <a:off x="5111766" y="2195541"/>
            <a:ext cx="1911709" cy="4181996"/>
          </a:xfrm>
          <a:prstGeom prst="rect">
            <a:avLst/>
          </a:prstGeom>
          <a:noFill/>
          <a:ln w="10795" cap="flat" cmpd="sng" algn="ctr">
            <a:solidFill>
              <a:schemeClr val="tx1">
                <a:lumMod val="50000"/>
                <a:lumOff val="50000"/>
              </a:schemeClr>
            </a:solidFill>
            <a:prstDash val="solid"/>
          </a:ln>
          <a:effectLst/>
        </p:spPr>
        <p:txBody>
          <a:bodyPr rtlCol="0" anchor="ctr"/>
          <a:lstStyle/>
          <a:p>
            <a:pPr algn="ctr" defTabSz="914400"/>
            <a:endParaRPr lang="en-US" sz="1800" kern="0">
              <a:solidFill>
                <a:srgbClr val="FFFFFF"/>
              </a:solidFill>
              <a:latin typeface="Segoe UI"/>
            </a:endParaRPr>
          </a:p>
        </p:txBody>
      </p:sp>
      <p:sp>
        <p:nvSpPr>
          <p:cNvPr id="30" name="TextBox 29">
            <a:extLst>
              <a:ext uri="{FF2B5EF4-FFF2-40B4-BE49-F238E27FC236}">
                <a16:creationId xmlns:a16="http://schemas.microsoft.com/office/drawing/2014/main" id="{3F58F9C5-3359-4DA4-8E8C-40F058A0442D}"/>
              </a:ext>
            </a:extLst>
          </p:cNvPr>
          <p:cNvSpPr txBox="1"/>
          <p:nvPr/>
        </p:nvSpPr>
        <p:spPr>
          <a:xfrm>
            <a:off x="5425202" y="1780748"/>
            <a:ext cx="1126417"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chemeClr val="accent6"/>
                </a:solidFill>
                <a:latin typeface="Segoe UI"/>
                <a:cs typeface="Segoe UI" panose="020B0502040204020203" pitchFamily="34" charset="0"/>
              </a:rPr>
              <a:t>Prebuilt</a:t>
            </a:r>
          </a:p>
        </p:txBody>
      </p:sp>
      <p:grpSp>
        <p:nvGrpSpPr>
          <p:cNvPr id="55" name="Group 54">
            <a:extLst>
              <a:ext uri="{FF2B5EF4-FFF2-40B4-BE49-F238E27FC236}">
                <a16:creationId xmlns:a16="http://schemas.microsoft.com/office/drawing/2014/main" id="{184A77F4-B122-4891-8B62-3099A30D2C92}"/>
              </a:ext>
              <a:ext uri="{C183D7F6-B498-43B3-948B-1728B52AA6E4}">
                <adec:decorative xmlns:adec="http://schemas.microsoft.com/office/drawing/2017/decorative" val="1"/>
              </a:ext>
            </a:extLst>
          </p:cNvPr>
          <p:cNvGrpSpPr/>
          <p:nvPr/>
        </p:nvGrpSpPr>
        <p:grpSpPr>
          <a:xfrm>
            <a:off x="5083752" y="3679418"/>
            <a:ext cx="1809316" cy="320040"/>
            <a:chOff x="7028409" y="2050920"/>
            <a:chExt cx="838189" cy="392245"/>
          </a:xfrm>
        </p:grpSpPr>
        <p:sp>
          <p:nvSpPr>
            <p:cNvPr id="56" name="Rectangle 55">
              <a:extLst>
                <a:ext uri="{FF2B5EF4-FFF2-40B4-BE49-F238E27FC236}">
                  <a16:creationId xmlns:a16="http://schemas.microsoft.com/office/drawing/2014/main" id="{AF78F27C-0256-4B91-82A1-61E5530B5452}"/>
                </a:ext>
              </a:extLst>
            </p:cNvPr>
            <p:cNvSpPr/>
            <p:nvPr/>
          </p:nvSpPr>
          <p:spPr>
            <a:xfrm>
              <a:off x="7060574" y="2050920"/>
              <a:ext cx="806024" cy="315471"/>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sp>
          <p:nvSpPr>
            <p:cNvPr id="57" name="TextBox 56">
              <a:extLst>
                <a:ext uri="{FF2B5EF4-FFF2-40B4-BE49-F238E27FC236}">
                  <a16:creationId xmlns:a16="http://schemas.microsoft.com/office/drawing/2014/main" id="{6B49C839-1D1B-4762-B6CD-B2AAECB6D246}"/>
                </a:ext>
              </a:extLst>
            </p:cNvPr>
            <p:cNvSpPr txBox="1"/>
            <p:nvPr/>
          </p:nvSpPr>
          <p:spPr>
            <a:xfrm>
              <a:off x="7028409" y="2127694"/>
              <a:ext cx="838189" cy="31547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t>Insurance Cards</a:t>
              </a:r>
              <a:br>
                <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br>
              <a:endPar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endParaRPr>
            </a:p>
          </p:txBody>
        </p:sp>
      </p:grpSp>
      <p:grpSp>
        <p:nvGrpSpPr>
          <p:cNvPr id="64" name="Group 63">
            <a:extLst>
              <a:ext uri="{FF2B5EF4-FFF2-40B4-BE49-F238E27FC236}">
                <a16:creationId xmlns:a16="http://schemas.microsoft.com/office/drawing/2014/main" id="{D306A125-1EA7-4EA9-A9E0-92ED5359E003}"/>
              </a:ext>
              <a:ext uri="{C183D7F6-B498-43B3-948B-1728B52AA6E4}">
                <adec:decorative xmlns:adec="http://schemas.microsoft.com/office/drawing/2017/decorative" val="1"/>
              </a:ext>
            </a:extLst>
          </p:cNvPr>
          <p:cNvGrpSpPr/>
          <p:nvPr/>
        </p:nvGrpSpPr>
        <p:grpSpPr>
          <a:xfrm>
            <a:off x="5088721" y="4141507"/>
            <a:ext cx="1799377" cy="320040"/>
            <a:chOff x="7028409" y="2050920"/>
            <a:chExt cx="838189" cy="392245"/>
          </a:xfrm>
        </p:grpSpPr>
        <p:sp>
          <p:nvSpPr>
            <p:cNvPr id="65" name="Rectangle 64">
              <a:extLst>
                <a:ext uri="{FF2B5EF4-FFF2-40B4-BE49-F238E27FC236}">
                  <a16:creationId xmlns:a16="http://schemas.microsoft.com/office/drawing/2014/main" id="{889EFDC9-ABE3-44AD-81EA-E3A37E680BCD}"/>
                </a:ext>
              </a:extLst>
            </p:cNvPr>
            <p:cNvSpPr/>
            <p:nvPr/>
          </p:nvSpPr>
          <p:spPr>
            <a:xfrm>
              <a:off x="7060574" y="2050920"/>
              <a:ext cx="806024" cy="315471"/>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39D7AC76-5427-46B0-B929-B400AF7F57DE}"/>
                </a:ext>
              </a:extLst>
            </p:cNvPr>
            <p:cNvSpPr txBox="1"/>
            <p:nvPr/>
          </p:nvSpPr>
          <p:spPr>
            <a:xfrm>
              <a:off x="7028409" y="2127694"/>
              <a:ext cx="838189" cy="31547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t>W2</a:t>
              </a:r>
              <a:br>
                <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br>
              <a:endPar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endParaRPr>
            </a:p>
          </p:txBody>
        </p:sp>
      </p:grpSp>
      <p:sp>
        <p:nvSpPr>
          <p:cNvPr id="46" name="Rectangle 45">
            <a:extLst>
              <a:ext uri="{FF2B5EF4-FFF2-40B4-BE49-F238E27FC236}">
                <a16:creationId xmlns:a16="http://schemas.microsoft.com/office/drawing/2014/main" id="{8AD23248-CB16-497C-B8F7-58800309C199}"/>
              </a:ext>
              <a:ext uri="{C183D7F6-B498-43B3-948B-1728B52AA6E4}">
                <adec:decorative xmlns:adec="http://schemas.microsoft.com/office/drawing/2017/decorative" val="1"/>
              </a:ext>
            </a:extLst>
          </p:cNvPr>
          <p:cNvSpPr/>
          <p:nvPr/>
        </p:nvSpPr>
        <p:spPr>
          <a:xfrm>
            <a:off x="7092904" y="2183251"/>
            <a:ext cx="1994625" cy="4168222"/>
          </a:xfrm>
          <a:prstGeom prst="rect">
            <a:avLst/>
          </a:prstGeom>
          <a:noFill/>
          <a:ln w="10795" cap="flat" cmpd="sng" algn="ctr">
            <a:solidFill>
              <a:schemeClr val="tx1">
                <a:lumMod val="50000"/>
                <a:lumOff val="50000"/>
              </a:schemeClr>
            </a:solidFill>
            <a:prstDash val="solid"/>
          </a:ln>
          <a:effectLst/>
        </p:spPr>
        <p:txBody>
          <a:bodyPr rtlCol="0" anchor="ctr"/>
          <a:lstStyle/>
          <a:p>
            <a:pPr algn="ctr" defTabSz="914400"/>
            <a:endParaRPr lang="en-US" sz="1800" kern="0">
              <a:solidFill>
                <a:srgbClr val="FFFFFF"/>
              </a:solidFill>
              <a:latin typeface="Segoe UI"/>
            </a:endParaRPr>
          </a:p>
        </p:txBody>
      </p:sp>
      <p:sp>
        <p:nvSpPr>
          <p:cNvPr id="48" name="TextBox 47">
            <a:extLst>
              <a:ext uri="{FF2B5EF4-FFF2-40B4-BE49-F238E27FC236}">
                <a16:creationId xmlns:a16="http://schemas.microsoft.com/office/drawing/2014/main" id="{1E71006F-E636-460B-A2CC-5053560A733B}"/>
              </a:ext>
            </a:extLst>
          </p:cNvPr>
          <p:cNvSpPr txBox="1"/>
          <p:nvPr/>
        </p:nvSpPr>
        <p:spPr>
          <a:xfrm>
            <a:off x="7425120" y="1774268"/>
            <a:ext cx="1126417"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chemeClr val="accent6"/>
                </a:solidFill>
                <a:latin typeface="Segoe UI"/>
                <a:cs typeface="Segoe UI" panose="020B0502040204020203" pitchFamily="34" charset="0"/>
              </a:rPr>
              <a:t>Custom</a:t>
            </a:r>
          </a:p>
        </p:txBody>
      </p:sp>
      <p:sp>
        <p:nvSpPr>
          <p:cNvPr id="79" name="Rectangle 78">
            <a:extLst>
              <a:ext uri="{FF2B5EF4-FFF2-40B4-BE49-F238E27FC236}">
                <a16:creationId xmlns:a16="http://schemas.microsoft.com/office/drawing/2014/main" id="{FEC0B26F-F571-4A4F-B54D-D43B6E53130C}"/>
              </a:ext>
            </a:extLst>
          </p:cNvPr>
          <p:cNvSpPr/>
          <p:nvPr/>
        </p:nvSpPr>
        <p:spPr>
          <a:xfrm>
            <a:off x="7162629" y="2711063"/>
            <a:ext cx="1839619" cy="839681"/>
          </a:xfrm>
          <a:prstGeom prst="rect">
            <a:avLst/>
          </a:prstGeom>
          <a:noFill/>
          <a:ln w="6350" cap="flat" cmpd="sng" algn="ctr">
            <a:solidFill>
              <a:srgbClr val="FFFFFF"/>
            </a:solidFill>
            <a:prstDash val="solid"/>
          </a:ln>
          <a:effectLst/>
        </p:spPr>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chemeClr val="tx1">
                    <a:lumMod val="65000"/>
                    <a:lumOff val="35000"/>
                  </a:schemeClr>
                </a:solidFill>
                <a:effectLst/>
                <a:uLnTx/>
                <a:uFillTx/>
                <a:latin typeface="Segoe UI"/>
                <a:ea typeface="+mn-ea"/>
                <a:cs typeface="Segoe UI"/>
              </a:rPr>
              <a:t>Templates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65000"/>
                    <a:lumOff val="35000"/>
                  </a:schemeClr>
                </a:solidFill>
                <a:effectLst/>
                <a:uLnTx/>
                <a:uFillTx/>
                <a:latin typeface="Segoe UI"/>
                <a:ea typeface="+mn-ea"/>
                <a:cs typeface="Segoe UI"/>
              </a:rPr>
              <a:t>Train a model for structured documents</a:t>
            </a:r>
            <a:endParaRPr kumimoji="0" lang="en-US" sz="18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sp>
        <p:nvSpPr>
          <p:cNvPr id="81" name="Rectangle 80">
            <a:extLst>
              <a:ext uri="{FF2B5EF4-FFF2-40B4-BE49-F238E27FC236}">
                <a16:creationId xmlns:a16="http://schemas.microsoft.com/office/drawing/2014/main" id="{85E0867A-2042-4CF3-B708-49EFC65896B3}"/>
              </a:ext>
            </a:extLst>
          </p:cNvPr>
          <p:cNvSpPr/>
          <p:nvPr/>
        </p:nvSpPr>
        <p:spPr>
          <a:xfrm>
            <a:off x="7181004" y="4185497"/>
            <a:ext cx="1839619" cy="839681"/>
          </a:xfrm>
          <a:prstGeom prst="rect">
            <a:avLst/>
          </a:prstGeom>
          <a:noFill/>
          <a:ln w="6350" cap="flat" cmpd="sng" algn="ctr">
            <a:solidFill>
              <a:srgbClr val="FFFFFF"/>
            </a:solidFill>
            <a:prstDash val="solid"/>
          </a:ln>
          <a:effectLst/>
        </p:spPr>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chemeClr val="tx1">
                    <a:lumMod val="65000"/>
                    <a:lumOff val="35000"/>
                  </a:schemeClr>
                </a:solidFill>
                <a:effectLst/>
                <a:uLnTx/>
                <a:uFillTx/>
                <a:latin typeface="Segoe UI"/>
                <a:ea typeface="+mn-ea"/>
                <a:cs typeface="Segoe UI"/>
              </a:rPr>
              <a:t>Neural Model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65000"/>
                    <a:lumOff val="35000"/>
                  </a:schemeClr>
                </a:solidFill>
                <a:effectLst/>
                <a:uLnTx/>
                <a:uFillTx/>
                <a:latin typeface="Segoe UI"/>
                <a:ea typeface="+mn-ea"/>
                <a:cs typeface="Segoe UI"/>
              </a:rPr>
              <a:t>Train a model for unstructured document</a:t>
            </a:r>
            <a:endParaRPr kumimoji="0" lang="en-US" sz="18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grpSp>
        <p:nvGrpSpPr>
          <p:cNvPr id="90" name="Group 89">
            <a:extLst>
              <a:ext uri="{FF2B5EF4-FFF2-40B4-BE49-F238E27FC236}">
                <a16:creationId xmlns:a16="http://schemas.microsoft.com/office/drawing/2014/main" id="{3C5AFB06-35C8-41F9-AD7A-E568062009CA}"/>
              </a:ext>
              <a:ext uri="{C183D7F6-B498-43B3-948B-1728B52AA6E4}">
                <adec:decorative xmlns:adec="http://schemas.microsoft.com/office/drawing/2017/decorative" val="1"/>
              </a:ext>
            </a:extLst>
          </p:cNvPr>
          <p:cNvGrpSpPr/>
          <p:nvPr/>
        </p:nvGrpSpPr>
        <p:grpSpPr>
          <a:xfrm>
            <a:off x="5094274" y="3217329"/>
            <a:ext cx="1809316" cy="320040"/>
            <a:chOff x="7028409" y="2050920"/>
            <a:chExt cx="838189" cy="392245"/>
          </a:xfrm>
        </p:grpSpPr>
        <p:sp>
          <p:nvSpPr>
            <p:cNvPr id="91" name="Rectangle 90">
              <a:extLst>
                <a:ext uri="{FF2B5EF4-FFF2-40B4-BE49-F238E27FC236}">
                  <a16:creationId xmlns:a16="http://schemas.microsoft.com/office/drawing/2014/main" id="{E9876FD0-3881-4C2E-815F-A48AE74CDBC7}"/>
                </a:ext>
              </a:extLst>
            </p:cNvPr>
            <p:cNvSpPr/>
            <p:nvPr/>
          </p:nvSpPr>
          <p:spPr>
            <a:xfrm>
              <a:off x="7060574" y="2050920"/>
              <a:ext cx="806024" cy="315471"/>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sp>
          <p:nvSpPr>
            <p:cNvPr id="92" name="TextBox 91">
              <a:extLst>
                <a:ext uri="{FF2B5EF4-FFF2-40B4-BE49-F238E27FC236}">
                  <a16:creationId xmlns:a16="http://schemas.microsoft.com/office/drawing/2014/main" id="{BE73A86E-1C52-420F-A6E2-1E0A5AED831E}"/>
                </a:ext>
              </a:extLst>
            </p:cNvPr>
            <p:cNvSpPr txBox="1"/>
            <p:nvPr/>
          </p:nvSpPr>
          <p:spPr>
            <a:xfrm>
              <a:off x="7028409" y="2127694"/>
              <a:ext cx="838189" cy="31547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t>ID</a:t>
              </a:r>
              <a:br>
                <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br>
              <a:endPar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endParaRPr>
            </a:p>
          </p:txBody>
        </p:sp>
      </p:grpSp>
      <p:grpSp>
        <p:nvGrpSpPr>
          <p:cNvPr id="93" name="Group 92">
            <a:extLst>
              <a:ext uri="{FF2B5EF4-FFF2-40B4-BE49-F238E27FC236}">
                <a16:creationId xmlns:a16="http://schemas.microsoft.com/office/drawing/2014/main" id="{B2C00F1A-3FDF-47D9-9CAB-572BB4151DE2}"/>
              </a:ext>
              <a:ext uri="{C183D7F6-B498-43B3-948B-1728B52AA6E4}">
                <adec:decorative xmlns:adec="http://schemas.microsoft.com/office/drawing/2017/decorative" val="1"/>
              </a:ext>
            </a:extLst>
          </p:cNvPr>
          <p:cNvGrpSpPr/>
          <p:nvPr/>
        </p:nvGrpSpPr>
        <p:grpSpPr>
          <a:xfrm>
            <a:off x="5083752" y="4603596"/>
            <a:ext cx="1809316" cy="315471"/>
            <a:chOff x="7028409" y="2050920"/>
            <a:chExt cx="838189" cy="315471"/>
          </a:xfrm>
        </p:grpSpPr>
        <p:sp>
          <p:nvSpPr>
            <p:cNvPr id="94" name="Rectangle 93">
              <a:extLst>
                <a:ext uri="{FF2B5EF4-FFF2-40B4-BE49-F238E27FC236}">
                  <a16:creationId xmlns:a16="http://schemas.microsoft.com/office/drawing/2014/main" id="{6DD0BB29-B495-4A4D-AD73-1ECBA39BB927}"/>
                </a:ext>
              </a:extLst>
            </p:cNvPr>
            <p:cNvSpPr/>
            <p:nvPr/>
          </p:nvSpPr>
          <p:spPr>
            <a:xfrm>
              <a:off x="7060574" y="2050920"/>
              <a:ext cx="806024" cy="315471"/>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sp>
          <p:nvSpPr>
            <p:cNvPr id="95" name="TextBox 94">
              <a:extLst>
                <a:ext uri="{FF2B5EF4-FFF2-40B4-BE49-F238E27FC236}">
                  <a16:creationId xmlns:a16="http://schemas.microsoft.com/office/drawing/2014/main" id="{FDF074C6-0319-480B-9C6B-48D1C0BCCAFB}"/>
                </a:ext>
              </a:extLst>
            </p:cNvPr>
            <p:cNvSpPr txBox="1"/>
            <p:nvPr/>
          </p:nvSpPr>
          <p:spPr>
            <a:xfrm>
              <a:off x="7028409" y="2127694"/>
              <a:ext cx="838189"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t>Vaccine Cards</a:t>
              </a:r>
              <a:endPar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endParaRPr>
            </a:p>
          </p:txBody>
        </p:sp>
      </p:grpSp>
      <p:grpSp>
        <p:nvGrpSpPr>
          <p:cNvPr id="99" name="Group 98">
            <a:extLst>
              <a:ext uri="{FF2B5EF4-FFF2-40B4-BE49-F238E27FC236}">
                <a16:creationId xmlns:a16="http://schemas.microsoft.com/office/drawing/2014/main" id="{886AFCCF-3FE1-4DEA-A857-EBDB1B7B95DD}"/>
              </a:ext>
              <a:ext uri="{C183D7F6-B498-43B3-948B-1728B52AA6E4}">
                <adec:decorative xmlns:adec="http://schemas.microsoft.com/office/drawing/2017/decorative" val="1"/>
              </a:ext>
            </a:extLst>
          </p:cNvPr>
          <p:cNvGrpSpPr/>
          <p:nvPr/>
        </p:nvGrpSpPr>
        <p:grpSpPr>
          <a:xfrm>
            <a:off x="5111766" y="2302289"/>
            <a:ext cx="1809316" cy="315471"/>
            <a:chOff x="7028409" y="2050920"/>
            <a:chExt cx="838189" cy="315471"/>
          </a:xfrm>
        </p:grpSpPr>
        <p:sp>
          <p:nvSpPr>
            <p:cNvPr id="100" name="Rectangle 99">
              <a:extLst>
                <a:ext uri="{FF2B5EF4-FFF2-40B4-BE49-F238E27FC236}">
                  <a16:creationId xmlns:a16="http://schemas.microsoft.com/office/drawing/2014/main" id="{F73FD6C6-C36C-4341-A866-3B0F6EEA9142}"/>
                </a:ext>
              </a:extLst>
            </p:cNvPr>
            <p:cNvSpPr/>
            <p:nvPr/>
          </p:nvSpPr>
          <p:spPr>
            <a:xfrm>
              <a:off x="7060574" y="2050920"/>
              <a:ext cx="806024" cy="315471"/>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1" name="TextBox 100">
              <a:extLst>
                <a:ext uri="{FF2B5EF4-FFF2-40B4-BE49-F238E27FC236}">
                  <a16:creationId xmlns:a16="http://schemas.microsoft.com/office/drawing/2014/main" id="{C9E0DEC9-AF42-405F-92C8-40A479BA8BC8}"/>
                </a:ext>
              </a:extLst>
            </p:cNvPr>
            <p:cNvSpPr txBox="1"/>
            <p:nvPr/>
          </p:nvSpPr>
          <p:spPr>
            <a:xfrm>
              <a:off x="7028409" y="2127694"/>
              <a:ext cx="838189"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t>General Documents</a:t>
              </a:r>
              <a:endPar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endParaRPr>
            </a:p>
          </p:txBody>
        </p:sp>
      </p:grpSp>
      <p:grpSp>
        <p:nvGrpSpPr>
          <p:cNvPr id="102" name="Group 101">
            <a:extLst>
              <a:ext uri="{FF2B5EF4-FFF2-40B4-BE49-F238E27FC236}">
                <a16:creationId xmlns:a16="http://schemas.microsoft.com/office/drawing/2014/main" id="{6CB8F1BF-44D0-410B-A579-EF2B91873B34}"/>
              </a:ext>
              <a:ext uri="{C183D7F6-B498-43B3-948B-1728B52AA6E4}">
                <adec:decorative xmlns:adec="http://schemas.microsoft.com/office/drawing/2017/decorative" val="1"/>
              </a:ext>
            </a:extLst>
          </p:cNvPr>
          <p:cNvGrpSpPr/>
          <p:nvPr/>
        </p:nvGrpSpPr>
        <p:grpSpPr>
          <a:xfrm>
            <a:off x="5111766" y="2759809"/>
            <a:ext cx="1809316" cy="315471"/>
            <a:chOff x="7028410" y="2050920"/>
            <a:chExt cx="838189" cy="315471"/>
          </a:xfrm>
        </p:grpSpPr>
        <p:sp>
          <p:nvSpPr>
            <p:cNvPr id="103" name="Rectangle 102">
              <a:extLst>
                <a:ext uri="{FF2B5EF4-FFF2-40B4-BE49-F238E27FC236}">
                  <a16:creationId xmlns:a16="http://schemas.microsoft.com/office/drawing/2014/main" id="{72F21FF1-1959-4B95-A0AF-CA72C4E316A7}"/>
                </a:ext>
              </a:extLst>
            </p:cNvPr>
            <p:cNvSpPr/>
            <p:nvPr/>
          </p:nvSpPr>
          <p:spPr>
            <a:xfrm>
              <a:off x="7060574" y="2050920"/>
              <a:ext cx="806024" cy="315471"/>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sp>
          <p:nvSpPr>
            <p:cNvPr id="104" name="TextBox 103">
              <a:extLst>
                <a:ext uri="{FF2B5EF4-FFF2-40B4-BE49-F238E27FC236}">
                  <a16:creationId xmlns:a16="http://schemas.microsoft.com/office/drawing/2014/main" id="{053941A9-9702-40DA-B119-C6C9E3E1319C}"/>
                </a:ext>
              </a:extLst>
            </p:cNvPr>
            <p:cNvSpPr txBox="1"/>
            <p:nvPr/>
          </p:nvSpPr>
          <p:spPr>
            <a:xfrm>
              <a:off x="7028410" y="2127694"/>
              <a:ext cx="838189"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t>Invoices</a:t>
              </a:r>
              <a:endPar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endParaRPr>
            </a:p>
          </p:txBody>
        </p:sp>
      </p:grpSp>
      <p:grpSp>
        <p:nvGrpSpPr>
          <p:cNvPr id="105" name="Group 104">
            <a:extLst>
              <a:ext uri="{FF2B5EF4-FFF2-40B4-BE49-F238E27FC236}">
                <a16:creationId xmlns:a16="http://schemas.microsoft.com/office/drawing/2014/main" id="{2E735CB7-7147-47F3-970A-159803152814}"/>
              </a:ext>
              <a:ext uri="{C183D7F6-B498-43B3-948B-1728B52AA6E4}">
                <adec:decorative xmlns:adec="http://schemas.microsoft.com/office/drawing/2017/decorative" val="1"/>
              </a:ext>
            </a:extLst>
          </p:cNvPr>
          <p:cNvGrpSpPr/>
          <p:nvPr/>
        </p:nvGrpSpPr>
        <p:grpSpPr>
          <a:xfrm>
            <a:off x="5083751" y="5061116"/>
            <a:ext cx="1809316" cy="320040"/>
            <a:chOff x="7028409" y="2050920"/>
            <a:chExt cx="838189" cy="392245"/>
          </a:xfrm>
        </p:grpSpPr>
        <p:sp>
          <p:nvSpPr>
            <p:cNvPr id="106" name="Rectangle 105">
              <a:extLst>
                <a:ext uri="{FF2B5EF4-FFF2-40B4-BE49-F238E27FC236}">
                  <a16:creationId xmlns:a16="http://schemas.microsoft.com/office/drawing/2014/main" id="{9AC4D487-A42A-4E73-B39E-7D9ABCBC9CB0}"/>
                </a:ext>
              </a:extLst>
            </p:cNvPr>
            <p:cNvSpPr/>
            <p:nvPr/>
          </p:nvSpPr>
          <p:spPr>
            <a:xfrm>
              <a:off x="7060574" y="2050920"/>
              <a:ext cx="806024" cy="315471"/>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sp>
          <p:nvSpPr>
            <p:cNvPr id="107" name="TextBox 106">
              <a:extLst>
                <a:ext uri="{FF2B5EF4-FFF2-40B4-BE49-F238E27FC236}">
                  <a16:creationId xmlns:a16="http://schemas.microsoft.com/office/drawing/2014/main" id="{18F80DBD-F4CB-4213-996C-CBFEABA01594}"/>
                </a:ext>
              </a:extLst>
            </p:cNvPr>
            <p:cNvSpPr txBox="1"/>
            <p:nvPr/>
          </p:nvSpPr>
          <p:spPr>
            <a:xfrm>
              <a:off x="7028409" y="2127694"/>
              <a:ext cx="838189" cy="31547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t>Receipts</a:t>
              </a:r>
              <a:br>
                <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br>
              <a:endPar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endParaRPr>
            </a:p>
          </p:txBody>
        </p:sp>
      </p:grpSp>
      <p:grpSp>
        <p:nvGrpSpPr>
          <p:cNvPr id="108" name="Group 107">
            <a:extLst>
              <a:ext uri="{FF2B5EF4-FFF2-40B4-BE49-F238E27FC236}">
                <a16:creationId xmlns:a16="http://schemas.microsoft.com/office/drawing/2014/main" id="{BCBBC5AE-23DA-4354-A725-EA7465F6F88D}"/>
              </a:ext>
              <a:ext uri="{C183D7F6-B498-43B3-948B-1728B52AA6E4}">
                <adec:decorative xmlns:adec="http://schemas.microsoft.com/office/drawing/2017/decorative" val="1"/>
              </a:ext>
            </a:extLst>
          </p:cNvPr>
          <p:cNvGrpSpPr/>
          <p:nvPr/>
        </p:nvGrpSpPr>
        <p:grpSpPr>
          <a:xfrm>
            <a:off x="5072282" y="5523205"/>
            <a:ext cx="1809316" cy="320040"/>
            <a:chOff x="7028409" y="2050920"/>
            <a:chExt cx="838189" cy="392245"/>
          </a:xfrm>
        </p:grpSpPr>
        <p:sp>
          <p:nvSpPr>
            <p:cNvPr id="109" name="Rectangle 108">
              <a:extLst>
                <a:ext uri="{FF2B5EF4-FFF2-40B4-BE49-F238E27FC236}">
                  <a16:creationId xmlns:a16="http://schemas.microsoft.com/office/drawing/2014/main" id="{184F3515-38FC-4D02-9BF0-08F065602DD4}"/>
                </a:ext>
              </a:extLst>
            </p:cNvPr>
            <p:cNvSpPr/>
            <p:nvPr/>
          </p:nvSpPr>
          <p:spPr>
            <a:xfrm>
              <a:off x="7060574" y="2050920"/>
              <a:ext cx="806024" cy="315471"/>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sp>
          <p:nvSpPr>
            <p:cNvPr id="110" name="TextBox 109">
              <a:extLst>
                <a:ext uri="{FF2B5EF4-FFF2-40B4-BE49-F238E27FC236}">
                  <a16:creationId xmlns:a16="http://schemas.microsoft.com/office/drawing/2014/main" id="{5F398F3B-6EB5-4EB6-8FEC-2CF8D89B071A}"/>
                </a:ext>
              </a:extLst>
            </p:cNvPr>
            <p:cNvSpPr txBox="1"/>
            <p:nvPr/>
          </p:nvSpPr>
          <p:spPr>
            <a:xfrm>
              <a:off x="7028409" y="2127694"/>
              <a:ext cx="838189" cy="31547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t>Health Insurance Cards</a:t>
              </a:r>
              <a:br>
                <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br>
              <a:endPar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endParaRPr>
            </a:p>
          </p:txBody>
        </p:sp>
      </p:grpSp>
      <p:grpSp>
        <p:nvGrpSpPr>
          <p:cNvPr id="111" name="Group 110">
            <a:extLst>
              <a:ext uri="{FF2B5EF4-FFF2-40B4-BE49-F238E27FC236}">
                <a16:creationId xmlns:a16="http://schemas.microsoft.com/office/drawing/2014/main" id="{40FCAF2F-8897-41FC-8CE4-C64D3C7DB1F0}"/>
              </a:ext>
              <a:ext uri="{C183D7F6-B498-43B3-948B-1728B52AA6E4}">
                <adec:decorative xmlns:adec="http://schemas.microsoft.com/office/drawing/2017/decorative" val="1"/>
              </a:ext>
            </a:extLst>
          </p:cNvPr>
          <p:cNvGrpSpPr/>
          <p:nvPr/>
        </p:nvGrpSpPr>
        <p:grpSpPr>
          <a:xfrm>
            <a:off x="5083751" y="5985295"/>
            <a:ext cx="1809316" cy="378113"/>
            <a:chOff x="7028409" y="2050920"/>
            <a:chExt cx="838189" cy="463419"/>
          </a:xfrm>
        </p:grpSpPr>
        <p:sp>
          <p:nvSpPr>
            <p:cNvPr id="112" name="Rectangle 111">
              <a:extLst>
                <a:ext uri="{FF2B5EF4-FFF2-40B4-BE49-F238E27FC236}">
                  <a16:creationId xmlns:a16="http://schemas.microsoft.com/office/drawing/2014/main" id="{33EF99B7-29E4-49BC-A9ED-22EBDF8B38C4}"/>
                </a:ext>
              </a:extLst>
            </p:cNvPr>
            <p:cNvSpPr/>
            <p:nvPr/>
          </p:nvSpPr>
          <p:spPr>
            <a:xfrm>
              <a:off x="7060574" y="2050920"/>
              <a:ext cx="806024" cy="315471"/>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sp>
          <p:nvSpPr>
            <p:cNvPr id="113" name="TextBox 112">
              <a:extLst>
                <a:ext uri="{FF2B5EF4-FFF2-40B4-BE49-F238E27FC236}">
                  <a16:creationId xmlns:a16="http://schemas.microsoft.com/office/drawing/2014/main" id="{8010FD23-ABCC-4F68-97AB-8F02B1B64934}"/>
                </a:ext>
              </a:extLst>
            </p:cNvPr>
            <p:cNvSpPr txBox="1"/>
            <p:nvPr/>
          </p:nvSpPr>
          <p:spPr>
            <a:xfrm>
              <a:off x="7028409" y="2127694"/>
              <a:ext cx="838189" cy="38664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t>And more</a:t>
              </a:r>
              <a:br>
                <a:rPr kumimoji="0" lang="en-US" sz="1000" b="0" i="1"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br>
              <a:endParaRPr kumimoji="0" lang="en-US" sz="1000" b="0" i="1"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endParaRPr>
            </a:p>
          </p:txBody>
        </p:sp>
      </p:grpSp>
      <p:sp>
        <p:nvSpPr>
          <p:cNvPr id="115" name="TextBox 114">
            <a:extLst>
              <a:ext uri="{FF2B5EF4-FFF2-40B4-BE49-F238E27FC236}">
                <a16:creationId xmlns:a16="http://schemas.microsoft.com/office/drawing/2014/main" id="{3849E1FD-5535-4F72-A4C8-52C93FA66C83}"/>
              </a:ext>
            </a:extLst>
          </p:cNvPr>
          <p:cNvSpPr txBox="1"/>
          <p:nvPr/>
        </p:nvSpPr>
        <p:spPr>
          <a:xfrm>
            <a:off x="7189186" y="5635648"/>
            <a:ext cx="1839619" cy="6001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tx1">
                    <a:lumMod val="65000"/>
                    <a:lumOff val="35000"/>
                  </a:schemeClr>
                </a:solidFill>
                <a:effectLst/>
                <a:uLnTx/>
                <a:uFillTx/>
                <a:latin typeface="Segoe UI"/>
                <a:ea typeface="+mn-ea"/>
                <a:cs typeface="Segoe UI"/>
              </a:rPr>
              <a:t>Only a handful of documents needed to get started and train a model</a:t>
            </a:r>
            <a:endParaRPr kumimoji="0" lang="en-US" sz="24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sp>
        <p:nvSpPr>
          <p:cNvPr id="85" name="Rectangle 84">
            <a:extLst>
              <a:ext uri="{FF2B5EF4-FFF2-40B4-BE49-F238E27FC236}">
                <a16:creationId xmlns:a16="http://schemas.microsoft.com/office/drawing/2014/main" id="{9C287CC4-1944-40FB-AC10-899EC5A56CBF}"/>
              </a:ext>
              <a:ext uri="{C183D7F6-B498-43B3-948B-1728B52AA6E4}">
                <adec:decorative xmlns:adec="http://schemas.microsoft.com/office/drawing/2017/decorative" val="1"/>
              </a:ext>
            </a:extLst>
          </p:cNvPr>
          <p:cNvSpPr/>
          <p:nvPr/>
        </p:nvSpPr>
        <p:spPr bwMode="auto">
          <a:xfrm>
            <a:off x="2541945" y="1731235"/>
            <a:ext cx="6663448" cy="4759584"/>
          </a:xfrm>
          <a:prstGeom prst="rect">
            <a:avLst/>
          </a:prstGeom>
          <a:noFill/>
          <a:ln w="127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TextBox 86">
            <a:extLst>
              <a:ext uri="{FF2B5EF4-FFF2-40B4-BE49-F238E27FC236}">
                <a16:creationId xmlns:a16="http://schemas.microsoft.com/office/drawing/2014/main" id="{290035E7-81FA-4C78-8434-318DB0D50215}"/>
              </a:ext>
            </a:extLst>
          </p:cNvPr>
          <p:cNvSpPr txBox="1"/>
          <p:nvPr/>
        </p:nvSpPr>
        <p:spPr>
          <a:xfrm>
            <a:off x="3595881" y="1265004"/>
            <a:ext cx="4910511"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Form Recognizer Document Understanding</a:t>
            </a:r>
          </a:p>
        </p:txBody>
      </p:sp>
      <p:sp>
        <p:nvSpPr>
          <p:cNvPr id="89" name="Arrow: Right 88">
            <a:extLst>
              <a:ext uri="{FF2B5EF4-FFF2-40B4-BE49-F238E27FC236}">
                <a16:creationId xmlns:a16="http://schemas.microsoft.com/office/drawing/2014/main" id="{8D7E0074-F07F-4C75-8DBE-C080D585FF53}"/>
              </a:ext>
              <a:ext uri="{C183D7F6-B498-43B3-948B-1728B52AA6E4}">
                <adec:decorative xmlns:adec="http://schemas.microsoft.com/office/drawing/2017/decorative" val="1"/>
              </a:ext>
            </a:extLst>
          </p:cNvPr>
          <p:cNvSpPr/>
          <p:nvPr/>
        </p:nvSpPr>
        <p:spPr bwMode="auto">
          <a:xfrm>
            <a:off x="9301676" y="3694745"/>
            <a:ext cx="734363" cy="46697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TextBox 113">
            <a:extLst>
              <a:ext uri="{FF2B5EF4-FFF2-40B4-BE49-F238E27FC236}">
                <a16:creationId xmlns:a16="http://schemas.microsoft.com/office/drawing/2014/main" id="{3668F832-66F9-4CB5-9CC9-00D09A2CD3B5}"/>
              </a:ext>
            </a:extLst>
          </p:cNvPr>
          <p:cNvSpPr txBox="1"/>
          <p:nvPr/>
        </p:nvSpPr>
        <p:spPr>
          <a:xfrm>
            <a:off x="10223774" y="1209152"/>
            <a:ext cx="106599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Consume</a:t>
            </a:r>
          </a:p>
        </p:txBody>
      </p:sp>
      <p:pic>
        <p:nvPicPr>
          <p:cNvPr id="1034" name="Picture 10" descr="Office 365 icon | Nansen Environmental and Remote Sensing Center">
            <a:extLst>
              <a:ext uri="{FF2B5EF4-FFF2-40B4-BE49-F238E27FC236}">
                <a16:creationId xmlns:a16="http://schemas.microsoft.com/office/drawing/2014/main" id="{1EA750E6-59E7-4396-87A6-82C92525A8B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332006" y="1645834"/>
            <a:ext cx="866504" cy="86650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D365 Logo - LogoDix">
            <a:extLst>
              <a:ext uri="{FF2B5EF4-FFF2-40B4-BE49-F238E27FC236}">
                <a16:creationId xmlns:a16="http://schemas.microsoft.com/office/drawing/2014/main" id="{11AB1373-1889-4F84-9DE4-F1DCA7A79FB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300349" y="2800776"/>
            <a:ext cx="912845" cy="92186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Microsoft Power Automate - Addend Analytics">
            <a:extLst>
              <a:ext uri="{FF2B5EF4-FFF2-40B4-BE49-F238E27FC236}">
                <a16:creationId xmlns:a16="http://schemas.microsoft.com/office/drawing/2014/main" id="{1ECBD437-F532-4F62-97B1-6909ABD8F97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332006" y="4036448"/>
            <a:ext cx="888499" cy="72860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Azure">
            <a:extLst>
              <a:ext uri="{FF2B5EF4-FFF2-40B4-BE49-F238E27FC236}">
                <a16:creationId xmlns:a16="http://schemas.microsoft.com/office/drawing/2014/main" id="{61E68E03-D969-4EDC-BDA1-D3AD8F1A734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32006" y="5079802"/>
            <a:ext cx="921861" cy="921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424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6DF5BA-06EC-4A17-8795-F4E5AE4204A7}"/>
              </a:ext>
            </a:extLst>
          </p:cNvPr>
          <p:cNvSpPr>
            <a:spLocks noGrp="1"/>
          </p:cNvSpPr>
          <p:nvPr>
            <p:ph type="title"/>
          </p:nvPr>
        </p:nvSpPr>
        <p:spPr>
          <a:xfrm>
            <a:off x="1934088" y="2540070"/>
            <a:ext cx="9125340" cy="1777859"/>
          </a:xfrm>
        </p:spPr>
        <p:txBody>
          <a:bodyPr/>
          <a:lstStyle/>
          <a:p>
            <a:pPr>
              <a:lnSpc>
                <a:spcPct val="150000"/>
              </a:lnSpc>
            </a:pPr>
            <a:r>
              <a:rPr lang="en-US" sz="4800"/>
              <a:t>Form Recognizer Studio</a:t>
            </a:r>
            <a:br>
              <a:rPr lang="en-US"/>
            </a:br>
            <a:r>
              <a:rPr lang="en-US" sz="2400"/>
              <a:t>Layout, Prebuilt and General Document models</a:t>
            </a:r>
            <a:endParaRPr lang="en-US" sz="2400">
              <a:solidFill>
                <a:schemeClr val="accent1">
                  <a:lumMod val="60000"/>
                  <a:lumOff val="40000"/>
                </a:schemeClr>
              </a:solidFill>
              <a:cs typeface="Segoe UI"/>
            </a:endParaRPr>
          </a:p>
        </p:txBody>
      </p:sp>
      <p:pic>
        <p:nvPicPr>
          <p:cNvPr id="2" name="Picture 1" descr="Pricing - Form Recognizer API | Microsoft Azure">
            <a:extLst>
              <a:ext uri="{FF2B5EF4-FFF2-40B4-BE49-F238E27FC236}">
                <a16:creationId xmlns:a16="http://schemas.microsoft.com/office/drawing/2014/main" id="{8D969F15-E2A5-498E-BDBE-20C7F5BEBCB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455" y="2936696"/>
            <a:ext cx="2307968" cy="1211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213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1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7BA5CCF25732348B5BCD4E362958B8E" ma:contentTypeVersion="6" ma:contentTypeDescription="Create a new document." ma:contentTypeScope="" ma:versionID="17930d20e076be20780592fccdb0dd57">
  <xsd:schema xmlns:xsd="http://www.w3.org/2001/XMLSchema" xmlns:xs="http://www.w3.org/2001/XMLSchema" xmlns:p="http://schemas.microsoft.com/office/2006/metadata/properties" xmlns:ns1="http://schemas.microsoft.com/sharepoint/v3" xmlns:ns2="8aa34e82-b775-48d2-ab1c-bf77ec7c1d4c" targetNamespace="http://schemas.microsoft.com/office/2006/metadata/properties" ma:root="true" ma:fieldsID="d06853133a65f3e7dc4cb1c082c6d86a" ns1:_="" ns2:_="">
    <xsd:import namespace="http://schemas.microsoft.com/sharepoint/v3"/>
    <xsd:import namespace="8aa34e82-b775-48d2-ab1c-bf77ec7c1d4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aa34e82-b775-48d2-ab1c-bf77ec7c1d4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6BFAFAC-57FC-4BB4-94F4-27650A132499}">
  <ds:schemaRefs>
    <ds:schemaRef ds:uri="8aa34e82-b775-48d2-ab1c-bf77ec7c1d4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BFED39F-CFBA-4E04-A3BA-21DFC9E81CD1}">
  <ds:schemaRefs>
    <ds:schemaRef ds:uri="http://purl.org/dc/elements/1.1/"/>
    <ds:schemaRef ds:uri="http://schemas.microsoft.com/sharepoint/v3"/>
    <ds:schemaRef ds:uri="http://www.w3.org/XML/1998/namespace"/>
    <ds:schemaRef ds:uri="http://purl.org/dc/terms/"/>
    <ds:schemaRef ds:uri="http://schemas.microsoft.com/office/infopath/2007/PartnerControls"/>
    <ds:schemaRef ds:uri="http://schemas.microsoft.com/office/2006/documentManagement/types"/>
    <ds:schemaRef ds:uri="http://schemas.openxmlformats.org/package/2006/metadata/core-properties"/>
    <ds:schemaRef ds:uri="8aa34e82-b775-48d2-ab1c-bf77ec7c1d4c"/>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1A2B829F-3DAB-4EA5-8B30-E6B7E71C4E1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6</TotalTime>
  <Words>3059</Words>
  <Application>Microsoft Office PowerPoint</Application>
  <PresentationFormat>Widescreen</PresentationFormat>
  <Paragraphs>439</Paragraphs>
  <Slides>22</Slides>
  <Notes>15</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22</vt:i4>
      </vt:variant>
    </vt:vector>
  </HeadingPairs>
  <TitlesOfParts>
    <vt:vector size="37" baseType="lpstr">
      <vt:lpstr>Arial</vt:lpstr>
      <vt:lpstr>Calibri</vt:lpstr>
      <vt:lpstr>Calibri Light</vt:lpstr>
      <vt:lpstr>ColfaxAI</vt:lpstr>
      <vt:lpstr>Roboto Mono</vt:lpstr>
      <vt:lpstr>Segoe Pro Semibold</vt:lpstr>
      <vt:lpstr>Segoe UI</vt:lpstr>
      <vt:lpstr>Segoe UI </vt:lpstr>
      <vt:lpstr>Segoe UI Semibold</vt:lpstr>
      <vt:lpstr>Segoe UI Semilight</vt:lpstr>
      <vt:lpstr>SegoeUI</vt:lpstr>
      <vt:lpstr>Söhne</vt:lpstr>
      <vt:lpstr>Wingdings</vt:lpstr>
      <vt:lpstr>Office Theme</vt:lpstr>
      <vt:lpstr>1_Build 2019 Black</vt:lpstr>
      <vt:lpstr>PowerPoint Presentation</vt:lpstr>
      <vt:lpstr>PowerPoint Presentation</vt:lpstr>
      <vt:lpstr>“Again and again, we hunt for that document we urgently need and it is nowhere to be found. We have more data than ever before, but we struggle to navigate to the right data the moment we need it” –Everyone (at some point) </vt:lpstr>
      <vt:lpstr>PowerPoint Presentation</vt:lpstr>
      <vt:lpstr>Azure AI Services</vt:lpstr>
      <vt:lpstr>Azure Form Recognizer Overview</vt:lpstr>
      <vt:lpstr>Form Recognizer</vt:lpstr>
      <vt:lpstr>How it works</vt:lpstr>
      <vt:lpstr>Form Recognizer Studio Layout, Prebuilt and General Document models</vt:lpstr>
      <vt:lpstr>Form Recognizer capabilities </vt:lpstr>
      <vt:lpstr>Layout</vt:lpstr>
      <vt:lpstr>164 languages</vt:lpstr>
      <vt:lpstr>Train a custom model Template and Neural models</vt:lpstr>
      <vt:lpstr>Forms or Documents </vt:lpstr>
      <vt:lpstr>Choosing the right model</vt:lpstr>
      <vt:lpstr>Composed Custom Models</vt:lpstr>
      <vt:lpstr>Azure Open AI</vt:lpstr>
      <vt:lpstr>Generative AI</vt:lpstr>
      <vt:lpstr>PowerPoint Presentation</vt:lpstr>
      <vt:lpstr>PowerPoint Presentation</vt:lpstr>
      <vt:lpstr>Hands On Labs</vt:lpstr>
      <vt:lpstr>BPA Architecture Lab setup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 Recognizer with BPA Accelerator</dc:title>
  <dc:creator>Mahi Sundararajan</dc:creator>
  <cp:lastModifiedBy>Kaushik Bardhan</cp:lastModifiedBy>
  <cp:revision>2</cp:revision>
  <dcterms:created xsi:type="dcterms:W3CDTF">2022-11-08T23:03:28Z</dcterms:created>
  <dcterms:modified xsi:type="dcterms:W3CDTF">2023-04-27T17:00:19Z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0x01010037BA5CCF25732348B5BCD4E362958B8E</vt:lpwstr>
  </property>
</Properties>
</file>